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29"/>
  </p:notesMasterIdLst>
  <p:handoutMasterIdLst>
    <p:handoutMasterId r:id="rId30"/>
  </p:handoutMasterIdLst>
  <p:sldIdLst>
    <p:sldId id="261" r:id="rId5"/>
    <p:sldId id="2147308529" r:id="rId6"/>
    <p:sldId id="2147308521" r:id="rId7"/>
    <p:sldId id="2147308506" r:id="rId8"/>
    <p:sldId id="2147308507" r:id="rId9"/>
    <p:sldId id="2147308489" r:id="rId10"/>
    <p:sldId id="2147308498" r:id="rId11"/>
    <p:sldId id="2147308503" r:id="rId12"/>
    <p:sldId id="9241" r:id="rId13"/>
    <p:sldId id="2147308502" r:id="rId14"/>
    <p:sldId id="2147308504" r:id="rId15"/>
    <p:sldId id="2147308527" r:id="rId16"/>
    <p:sldId id="2147308528" r:id="rId17"/>
    <p:sldId id="1394" r:id="rId18"/>
    <p:sldId id="1395" r:id="rId19"/>
    <p:sldId id="2147308516" r:id="rId20"/>
    <p:sldId id="2147308518" r:id="rId21"/>
    <p:sldId id="2147308519" r:id="rId22"/>
    <p:sldId id="2147308505" r:id="rId23"/>
    <p:sldId id="2147308523" r:id="rId24"/>
    <p:sldId id="2147308524" r:id="rId25"/>
    <p:sldId id="2147308530" r:id="rId26"/>
    <p:sldId id="2147308513" r:id="rId27"/>
    <p:sldId id="214730852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5F98"/>
    <a:srgbClr val="4472C4"/>
    <a:srgbClr val="E226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4" autoAdjust="0"/>
  </p:normalViewPr>
  <p:slideViewPr>
    <p:cSldViewPr snapToGrid="0" snapToObjects="1">
      <p:cViewPr varScale="1">
        <p:scale>
          <a:sx n="101" d="100"/>
          <a:sy n="101" d="100"/>
        </p:scale>
        <p:origin x="912"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94B87-7C1D-434F-AB68-3489FECB55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DE9857-52A0-4511-929C-DE1D2744D369}">
      <dgm:prSet phldrT="[Text]" custT="1"/>
      <dgm:spPr/>
      <dgm:t>
        <a:bodyPr/>
        <a:lstStyle/>
        <a:p>
          <a:r>
            <a:rPr lang="en-US" sz="2000" b="1" dirty="0">
              <a:latin typeface="Arial" panose="020B0604020202020204" pitchFamily="34" charset="0"/>
              <a:cs typeface="Arial" panose="020B0604020202020204" pitchFamily="34" charset="0"/>
            </a:rPr>
            <a:t>Fault Injection Attacks</a:t>
          </a:r>
        </a:p>
      </dgm:t>
    </dgm:pt>
    <dgm:pt modelId="{BEED6C35-F884-4B36-B268-0FEE15EA77D8}" type="parTrans" cxnId="{15345920-1E26-417A-9CB4-A84FE20710A5}">
      <dgm:prSet/>
      <dgm:spPr/>
      <dgm:t>
        <a:bodyPr/>
        <a:lstStyle/>
        <a:p>
          <a:endParaRPr lang="en-US"/>
        </a:p>
      </dgm:t>
    </dgm:pt>
    <dgm:pt modelId="{A9CD0D9B-E58E-44A6-8770-2AA2695781D9}" type="sibTrans" cxnId="{15345920-1E26-417A-9CB4-A84FE20710A5}">
      <dgm:prSet/>
      <dgm:spPr/>
      <dgm:t>
        <a:bodyPr/>
        <a:lstStyle/>
        <a:p>
          <a:endParaRPr lang="en-US"/>
        </a:p>
      </dgm:t>
    </dgm:pt>
    <dgm:pt modelId="{00F0D235-03CD-4394-89B3-7BFCCD6BF229}">
      <dgm:prSet phldrT="[Text]" custT="1"/>
      <dgm:spPr/>
      <dgm:t>
        <a:bodyPr/>
        <a:lstStyle/>
        <a:p>
          <a:r>
            <a:rPr lang="en-US" sz="2000" b="1">
              <a:latin typeface="Arial" panose="020B0604020202020204" pitchFamily="34" charset="0"/>
              <a:cs typeface="Arial" panose="020B0604020202020204" pitchFamily="34" charset="0"/>
            </a:rPr>
            <a:t>Voltage Glitch</a:t>
          </a:r>
        </a:p>
      </dgm:t>
    </dgm:pt>
    <dgm:pt modelId="{ECD0B815-6D7E-4262-9682-972B3B4DCA9C}" type="parTrans" cxnId="{424D20CE-65FB-416B-997B-659F221B6D63}">
      <dgm:prSet/>
      <dgm:spPr/>
      <dgm:t>
        <a:bodyPr/>
        <a:lstStyle/>
        <a:p>
          <a:endParaRPr lang="en-US"/>
        </a:p>
      </dgm:t>
    </dgm:pt>
    <dgm:pt modelId="{030F6C65-BAF2-4F00-B2AB-B619F1A567E4}" type="sibTrans" cxnId="{424D20CE-65FB-416B-997B-659F221B6D63}">
      <dgm:prSet/>
      <dgm:spPr/>
      <dgm:t>
        <a:bodyPr/>
        <a:lstStyle/>
        <a:p>
          <a:endParaRPr lang="en-US"/>
        </a:p>
      </dgm:t>
    </dgm:pt>
    <dgm:pt modelId="{D260576C-4829-4FC7-8470-4742A56314BF}">
      <dgm:prSet phldrT="[Text]" custT="1"/>
      <dgm:spPr/>
      <dgm:t>
        <a:bodyPr/>
        <a:lstStyle/>
        <a:p>
          <a:r>
            <a:rPr lang="en-US" sz="2000" b="1">
              <a:latin typeface="Arial" panose="020B0604020202020204" pitchFamily="34" charset="0"/>
              <a:cs typeface="Arial" panose="020B0604020202020204" pitchFamily="34" charset="0"/>
            </a:rPr>
            <a:t>Clock Glitch</a:t>
          </a:r>
        </a:p>
      </dgm:t>
    </dgm:pt>
    <dgm:pt modelId="{83CEEE1F-EE70-4CA5-86A0-7DD9F80B8564}" type="parTrans" cxnId="{F61A566E-9518-4993-AA64-FD7BA8077248}">
      <dgm:prSet/>
      <dgm:spPr/>
      <dgm:t>
        <a:bodyPr/>
        <a:lstStyle/>
        <a:p>
          <a:endParaRPr lang="en-US"/>
        </a:p>
      </dgm:t>
    </dgm:pt>
    <dgm:pt modelId="{3DE1E439-794E-44D1-87DD-0AA9875DF549}" type="sibTrans" cxnId="{F61A566E-9518-4993-AA64-FD7BA8077248}">
      <dgm:prSet/>
      <dgm:spPr/>
      <dgm:t>
        <a:bodyPr/>
        <a:lstStyle/>
        <a:p>
          <a:endParaRPr lang="en-US"/>
        </a:p>
      </dgm:t>
    </dgm:pt>
    <dgm:pt modelId="{80D8ADD5-A051-4709-8DD1-B2C102793422}">
      <dgm:prSet phldrT="[Text]" custT="1"/>
      <dgm:spPr/>
      <dgm:t>
        <a:bodyPr/>
        <a:lstStyle/>
        <a:p>
          <a:r>
            <a:rPr lang="en-US" sz="2000" b="1">
              <a:latin typeface="Arial" panose="020B0604020202020204" pitchFamily="34" charset="0"/>
              <a:cs typeface="Arial" panose="020B0604020202020204" pitchFamily="34" charset="0"/>
            </a:rPr>
            <a:t>EMFI</a:t>
          </a:r>
        </a:p>
      </dgm:t>
    </dgm:pt>
    <dgm:pt modelId="{208F9071-A964-4C1C-B577-8B3146697243}" type="parTrans" cxnId="{FE80517B-C7F0-4D99-BB4B-EB9A3CEAE6C1}">
      <dgm:prSet/>
      <dgm:spPr/>
      <dgm:t>
        <a:bodyPr/>
        <a:lstStyle/>
        <a:p>
          <a:endParaRPr lang="en-US"/>
        </a:p>
      </dgm:t>
    </dgm:pt>
    <dgm:pt modelId="{13EE41D0-2C4F-4CC7-B058-02AC2EAA24C6}" type="sibTrans" cxnId="{FE80517B-C7F0-4D99-BB4B-EB9A3CEAE6C1}">
      <dgm:prSet/>
      <dgm:spPr/>
      <dgm:t>
        <a:bodyPr/>
        <a:lstStyle/>
        <a:p>
          <a:endParaRPr lang="en-US"/>
        </a:p>
      </dgm:t>
    </dgm:pt>
    <dgm:pt modelId="{8EF022DC-3B18-4C0C-B3E3-01C32F6B1C81}">
      <dgm:prSet custT="1"/>
      <dgm:spPr/>
      <dgm:t>
        <a:bodyPr/>
        <a:lstStyle/>
        <a:p>
          <a:r>
            <a:rPr lang="en-US" sz="2000" b="1">
              <a:latin typeface="Arial" panose="020B0604020202020204" pitchFamily="34" charset="0"/>
              <a:cs typeface="Arial" panose="020B0604020202020204" pitchFamily="34" charset="0"/>
            </a:rPr>
            <a:t>Laser</a:t>
          </a:r>
        </a:p>
      </dgm:t>
    </dgm:pt>
    <dgm:pt modelId="{3D023F4E-D46A-4B7F-9602-5AF11B80418F}" type="parTrans" cxnId="{06EE8215-0430-43E7-9138-3097BAA0D79A}">
      <dgm:prSet/>
      <dgm:spPr/>
      <dgm:t>
        <a:bodyPr/>
        <a:lstStyle/>
        <a:p>
          <a:endParaRPr lang="en-US"/>
        </a:p>
      </dgm:t>
    </dgm:pt>
    <dgm:pt modelId="{64BB2BBE-9CFE-49A1-B6C9-37BF07415AB8}" type="sibTrans" cxnId="{06EE8215-0430-43E7-9138-3097BAA0D79A}">
      <dgm:prSet/>
      <dgm:spPr/>
      <dgm:t>
        <a:bodyPr/>
        <a:lstStyle/>
        <a:p>
          <a:endParaRPr lang="en-US"/>
        </a:p>
      </dgm:t>
    </dgm:pt>
    <dgm:pt modelId="{895F6AAE-879A-4EED-AEDD-B63D36567731}">
      <dgm:prSet custT="1"/>
      <dgm:spPr/>
      <dgm:t>
        <a:bodyPr/>
        <a:lstStyle/>
        <a:p>
          <a:r>
            <a:rPr lang="en-US" sz="2000" b="1">
              <a:latin typeface="Arial" panose="020B0604020202020204" pitchFamily="34" charset="0"/>
              <a:cs typeface="Arial" panose="020B0604020202020204" pitchFamily="34" charset="0"/>
            </a:rPr>
            <a:t>Optical</a:t>
          </a:r>
        </a:p>
      </dgm:t>
    </dgm:pt>
    <dgm:pt modelId="{2270BE11-18AF-4DC0-A88B-4325D4D19117}" type="parTrans" cxnId="{0B9BC4E9-AC1A-420F-A2E2-87AE64044D56}">
      <dgm:prSet/>
      <dgm:spPr/>
      <dgm:t>
        <a:bodyPr/>
        <a:lstStyle/>
        <a:p>
          <a:endParaRPr lang="en-US"/>
        </a:p>
      </dgm:t>
    </dgm:pt>
    <dgm:pt modelId="{61015638-600B-45F7-A9F0-A945FDB0EB45}" type="sibTrans" cxnId="{0B9BC4E9-AC1A-420F-A2E2-87AE64044D56}">
      <dgm:prSet/>
      <dgm:spPr/>
      <dgm:t>
        <a:bodyPr/>
        <a:lstStyle/>
        <a:p>
          <a:endParaRPr lang="en-US"/>
        </a:p>
      </dgm:t>
    </dgm:pt>
    <dgm:pt modelId="{6DE673FD-1660-4813-96F0-38247CF9E6FD}"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V Depletion: </a:t>
          </a:r>
          <a:r>
            <a:rPr lang="en-US" sz="1800">
              <a:solidFill>
                <a:schemeClr val="tx1"/>
              </a:solidFill>
              <a:latin typeface="Arial" panose="020B0604020202020204" pitchFamily="34" charset="0"/>
              <a:cs typeface="Arial" panose="020B0604020202020204" pitchFamily="34" charset="0"/>
            </a:rPr>
            <a:t>increases delay    in wire</a:t>
          </a:r>
          <a:endParaRPr lang="en-US" sz="2000">
            <a:solidFill>
              <a:schemeClr val="tx1"/>
            </a:solidFill>
            <a:latin typeface="Arial" panose="020B0604020202020204" pitchFamily="34" charset="0"/>
            <a:cs typeface="Arial" panose="020B0604020202020204" pitchFamily="34" charset="0"/>
          </a:endParaRPr>
        </a:p>
        <a:p>
          <a:r>
            <a:rPr lang="en-US" sz="2000" b="1">
              <a:solidFill>
                <a:schemeClr val="tx1"/>
              </a:solidFill>
              <a:latin typeface="Arial" panose="020B0604020202020204" pitchFamily="34" charset="0"/>
              <a:cs typeface="Arial" panose="020B0604020202020204" pitchFamily="34" charset="0"/>
            </a:rPr>
            <a:t>V Spike: </a:t>
          </a:r>
          <a:r>
            <a:rPr lang="en-US" sz="1800">
              <a:solidFill>
                <a:schemeClr val="tx1"/>
              </a:solidFill>
              <a:latin typeface="Arial" panose="020B0604020202020204" pitchFamily="34" charset="0"/>
              <a:cs typeface="Arial" panose="020B0604020202020204" pitchFamily="34" charset="0"/>
            </a:rPr>
            <a:t>setup time violation</a:t>
          </a:r>
          <a:endParaRPr lang="en-US" sz="2000">
            <a:solidFill>
              <a:schemeClr val="tx1"/>
            </a:solidFill>
            <a:latin typeface="Arial" panose="020B0604020202020204" pitchFamily="34" charset="0"/>
            <a:cs typeface="Arial" panose="020B0604020202020204" pitchFamily="34" charset="0"/>
          </a:endParaRPr>
        </a:p>
      </dgm:t>
    </dgm:pt>
    <dgm:pt modelId="{487C8866-6C2C-4348-91C3-FD25D1A44509}" type="parTrans" cxnId="{E75AEFA4-38FF-4E3A-8B22-5F1CCD89511B}">
      <dgm:prSet/>
      <dgm:spPr/>
      <dgm:t>
        <a:bodyPr/>
        <a:lstStyle/>
        <a:p>
          <a:endParaRPr lang="en-US"/>
        </a:p>
      </dgm:t>
    </dgm:pt>
    <dgm:pt modelId="{B6FC27F5-BD3F-46AD-B1D4-268030E046F6}" type="sibTrans" cxnId="{E75AEFA4-38FF-4E3A-8B22-5F1CCD89511B}">
      <dgm:prSet/>
      <dgm:spPr/>
      <dgm:t>
        <a:bodyPr/>
        <a:lstStyle/>
        <a:p>
          <a:endParaRPr lang="en-US"/>
        </a:p>
      </dgm:t>
    </dgm:pt>
    <dgm:pt modelId="{16DAB0DE-19B0-4E45-AA70-F8EC7069E03C}"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Period Decrease: </a:t>
          </a:r>
          <a:br>
            <a:rPr lang="en-US" sz="2000">
              <a:solidFill>
                <a:schemeClr val="tx1"/>
              </a:solidFill>
              <a:latin typeface="Arial" panose="020B0604020202020204" pitchFamily="34" charset="0"/>
              <a:cs typeface="Arial" panose="020B0604020202020204" pitchFamily="34" charset="0"/>
            </a:rPr>
          </a:br>
          <a:r>
            <a:rPr lang="en-US" sz="1800">
              <a:solidFill>
                <a:schemeClr val="tx1"/>
              </a:solidFill>
              <a:latin typeface="Arial" panose="020B0604020202020204" pitchFamily="34" charset="0"/>
              <a:cs typeface="Arial" panose="020B0604020202020204" pitchFamily="34" charset="0"/>
            </a:rPr>
            <a:t>Setup/hold time violation</a:t>
          </a:r>
          <a:endParaRPr lang="en-US" sz="2000">
            <a:solidFill>
              <a:schemeClr val="tx1"/>
            </a:solidFill>
            <a:latin typeface="Arial" panose="020B0604020202020204" pitchFamily="34" charset="0"/>
            <a:cs typeface="Arial" panose="020B0604020202020204" pitchFamily="34" charset="0"/>
          </a:endParaRPr>
        </a:p>
      </dgm:t>
    </dgm:pt>
    <dgm:pt modelId="{C1BFA1CC-D5F1-4186-8D73-64125AFF8D63}" type="parTrans" cxnId="{32CC0D33-E079-4A30-BBCA-EBA8800DF0CE}">
      <dgm:prSet/>
      <dgm:spPr/>
      <dgm:t>
        <a:bodyPr/>
        <a:lstStyle/>
        <a:p>
          <a:endParaRPr lang="en-US"/>
        </a:p>
      </dgm:t>
    </dgm:pt>
    <dgm:pt modelId="{5943A129-EBFB-4A9F-B5B4-E9A5ACD4C3DC}" type="sibTrans" cxnId="{32CC0D33-E079-4A30-BBCA-EBA8800DF0CE}">
      <dgm:prSet/>
      <dgm:spPr/>
      <dgm:t>
        <a:bodyPr/>
        <a:lstStyle/>
        <a:p>
          <a:endParaRPr lang="en-US"/>
        </a:p>
      </dgm:t>
    </dgm:pt>
    <dgm:pt modelId="{D4304E8A-44E5-4E99-88B4-14D3AD30E16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Inducing Eddy Current</a:t>
          </a:r>
        </a:p>
      </dgm:t>
    </dgm:pt>
    <dgm:pt modelId="{ED334303-692F-4CF8-ACB0-E509D1A1E9CE}" type="parTrans" cxnId="{7C7E41A2-E830-4835-BD1E-D834A6425162}">
      <dgm:prSet/>
      <dgm:spPr/>
      <dgm:t>
        <a:bodyPr/>
        <a:lstStyle/>
        <a:p>
          <a:endParaRPr lang="en-US"/>
        </a:p>
      </dgm:t>
    </dgm:pt>
    <dgm:pt modelId="{E2062C75-1064-485D-B662-4BC575018D5A}" type="sibTrans" cxnId="{7C7E41A2-E830-4835-BD1E-D834A6425162}">
      <dgm:prSet/>
      <dgm:spPr/>
      <dgm:t>
        <a:bodyPr/>
        <a:lstStyle/>
        <a:p>
          <a:endParaRPr lang="en-US"/>
        </a:p>
      </dgm:t>
    </dgm:pt>
    <dgm:pt modelId="{74CD2E17-1CDF-4FB5-B6EF-165C1143FAE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p>
      </dgm:t>
    </dgm:pt>
    <dgm:pt modelId="{6190AEE9-87EC-4FFE-A6B8-2CCDC9DD5C11}" type="parTrans" cxnId="{1830A928-4CC6-48DA-9D71-7B592C305CE4}">
      <dgm:prSet/>
      <dgm:spPr/>
      <dgm:t>
        <a:bodyPr/>
        <a:lstStyle/>
        <a:p>
          <a:endParaRPr lang="en-US"/>
        </a:p>
      </dgm:t>
    </dgm:pt>
    <dgm:pt modelId="{AEB56FEE-05E4-4540-B84B-38D3AB44EF9E}" type="sibTrans" cxnId="{1830A928-4CC6-48DA-9D71-7B592C305CE4}">
      <dgm:prSet/>
      <dgm:spPr/>
      <dgm:t>
        <a:bodyPr/>
        <a:lstStyle/>
        <a:p>
          <a:endParaRPr lang="en-US"/>
        </a:p>
      </dgm:t>
    </dgm:pt>
    <dgm:pt modelId="{1AC2E970-CB26-4FF8-AC60-BC923C7DCDC4}"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endParaRPr lang="en-US" sz="1800">
            <a:solidFill>
              <a:schemeClr val="tx1"/>
            </a:solidFill>
            <a:latin typeface="Arial" panose="020B0604020202020204" pitchFamily="34" charset="0"/>
            <a:cs typeface="Arial" panose="020B0604020202020204" pitchFamily="34" charset="0"/>
          </a:endParaRPr>
        </a:p>
      </dgm:t>
    </dgm:pt>
    <dgm:pt modelId="{C1B203D3-6AD5-421E-8878-4D56D2F4EA8A}" type="sibTrans" cxnId="{332874AF-506F-488A-ACE4-966FA1F97A64}">
      <dgm:prSet/>
      <dgm:spPr/>
      <dgm:t>
        <a:bodyPr/>
        <a:lstStyle/>
        <a:p>
          <a:endParaRPr lang="en-US"/>
        </a:p>
      </dgm:t>
    </dgm:pt>
    <dgm:pt modelId="{8830B374-B050-4E47-8D35-39634A8B393D}" type="parTrans" cxnId="{332874AF-506F-488A-ACE4-966FA1F97A64}">
      <dgm:prSet/>
      <dgm:spPr/>
      <dgm:t>
        <a:bodyPr/>
        <a:lstStyle/>
        <a:p>
          <a:endParaRPr lang="en-US"/>
        </a:p>
      </dgm:t>
    </dgm:pt>
    <dgm:pt modelId="{75FE749B-185F-411C-A583-E3CD7681E829}" type="pres">
      <dgm:prSet presAssocID="{A6994B87-7C1D-434F-AB68-3489FECB5556}" presName="hierChild1" presStyleCnt="0">
        <dgm:presLayoutVars>
          <dgm:orgChart val="1"/>
          <dgm:chPref val="1"/>
          <dgm:dir/>
          <dgm:animOne val="branch"/>
          <dgm:animLvl val="lvl"/>
          <dgm:resizeHandles/>
        </dgm:presLayoutVars>
      </dgm:prSet>
      <dgm:spPr/>
    </dgm:pt>
    <dgm:pt modelId="{FBB0A8E5-E78F-4072-9D1C-05CCCE9A07D9}" type="pres">
      <dgm:prSet presAssocID="{25DE9857-52A0-4511-929C-DE1D2744D369}" presName="hierRoot1" presStyleCnt="0">
        <dgm:presLayoutVars>
          <dgm:hierBranch val="init"/>
        </dgm:presLayoutVars>
      </dgm:prSet>
      <dgm:spPr/>
    </dgm:pt>
    <dgm:pt modelId="{83AC311A-B5DB-43B8-A92C-C4628114921A}" type="pres">
      <dgm:prSet presAssocID="{25DE9857-52A0-4511-929C-DE1D2744D369}" presName="rootComposite1" presStyleCnt="0"/>
      <dgm:spPr/>
    </dgm:pt>
    <dgm:pt modelId="{282DFE4E-1546-4A01-BC18-BEF7668F6DC3}" type="pres">
      <dgm:prSet presAssocID="{25DE9857-52A0-4511-929C-DE1D2744D369}" presName="rootText1" presStyleLbl="node0" presStyleIdx="0" presStyleCnt="1" custScaleX="117896">
        <dgm:presLayoutVars>
          <dgm:chPref val="3"/>
        </dgm:presLayoutVars>
      </dgm:prSet>
      <dgm:spPr/>
    </dgm:pt>
    <dgm:pt modelId="{6ACBB84A-5A79-422A-8D0E-FCA7211188AD}" type="pres">
      <dgm:prSet presAssocID="{25DE9857-52A0-4511-929C-DE1D2744D369}" presName="rootConnector1" presStyleLbl="node1" presStyleIdx="0" presStyleCnt="0"/>
      <dgm:spPr/>
    </dgm:pt>
    <dgm:pt modelId="{8C557430-16B6-4362-BA53-5AC80092677F}" type="pres">
      <dgm:prSet presAssocID="{25DE9857-52A0-4511-929C-DE1D2744D369}" presName="hierChild2" presStyleCnt="0"/>
      <dgm:spPr/>
    </dgm:pt>
    <dgm:pt modelId="{441B4215-7846-4574-A6FC-15152ABB9B59}" type="pres">
      <dgm:prSet presAssocID="{ECD0B815-6D7E-4262-9682-972B3B4DCA9C}" presName="Name37" presStyleLbl="parChTrans1D2" presStyleIdx="0" presStyleCnt="5"/>
      <dgm:spPr/>
    </dgm:pt>
    <dgm:pt modelId="{A2B1DF23-227E-4787-9DB5-140C9337EAF0}" type="pres">
      <dgm:prSet presAssocID="{00F0D235-03CD-4394-89B3-7BFCCD6BF229}" presName="hierRoot2" presStyleCnt="0">
        <dgm:presLayoutVars>
          <dgm:hierBranch val="init"/>
        </dgm:presLayoutVars>
      </dgm:prSet>
      <dgm:spPr/>
    </dgm:pt>
    <dgm:pt modelId="{5EAE6D3B-CBB0-49BC-97CA-89AF5F587F86}" type="pres">
      <dgm:prSet presAssocID="{00F0D235-03CD-4394-89B3-7BFCCD6BF229}" presName="rootComposite" presStyleCnt="0"/>
      <dgm:spPr/>
    </dgm:pt>
    <dgm:pt modelId="{5DEA012F-91B9-4930-A62C-CD73E607F667}" type="pres">
      <dgm:prSet presAssocID="{00F0D235-03CD-4394-89B3-7BFCCD6BF229}" presName="rootText" presStyleLbl="node2" presStyleIdx="0" presStyleCnt="5" custScaleX="136299">
        <dgm:presLayoutVars>
          <dgm:chPref val="3"/>
        </dgm:presLayoutVars>
      </dgm:prSet>
      <dgm:spPr/>
    </dgm:pt>
    <dgm:pt modelId="{A1730E73-A412-42B4-B297-653518944DF5}" type="pres">
      <dgm:prSet presAssocID="{00F0D235-03CD-4394-89B3-7BFCCD6BF229}" presName="rootConnector" presStyleLbl="node2" presStyleIdx="0" presStyleCnt="5"/>
      <dgm:spPr/>
    </dgm:pt>
    <dgm:pt modelId="{949785F9-E1BB-45D9-9735-65C198DD9DEE}" type="pres">
      <dgm:prSet presAssocID="{00F0D235-03CD-4394-89B3-7BFCCD6BF229}" presName="hierChild4" presStyleCnt="0"/>
      <dgm:spPr/>
    </dgm:pt>
    <dgm:pt modelId="{DBC86DC6-78BD-4C16-942E-8C09DFDC4640}" type="pres">
      <dgm:prSet presAssocID="{00F0D235-03CD-4394-89B3-7BFCCD6BF229}" presName="hierChild5" presStyleCnt="0"/>
      <dgm:spPr/>
    </dgm:pt>
    <dgm:pt modelId="{6B3E8D6D-4564-4D0F-A154-718A6698F2CE}" type="pres">
      <dgm:prSet presAssocID="{487C8866-6C2C-4348-91C3-FD25D1A44509}" presName="Name111" presStyleLbl="parChTrans1D3" presStyleIdx="0" presStyleCnt="5"/>
      <dgm:spPr/>
    </dgm:pt>
    <dgm:pt modelId="{B778D55C-26A3-49A8-97E2-217396BA041F}" type="pres">
      <dgm:prSet presAssocID="{6DE673FD-1660-4813-96F0-38247CF9E6FD}" presName="hierRoot3" presStyleCnt="0">
        <dgm:presLayoutVars>
          <dgm:hierBranch val="init"/>
        </dgm:presLayoutVars>
      </dgm:prSet>
      <dgm:spPr/>
    </dgm:pt>
    <dgm:pt modelId="{752A3FB3-5F88-458B-9BEE-BE46D9AD61AA}" type="pres">
      <dgm:prSet presAssocID="{6DE673FD-1660-4813-96F0-38247CF9E6FD}" presName="rootComposite3" presStyleCnt="0"/>
      <dgm:spPr/>
    </dgm:pt>
    <dgm:pt modelId="{E1177507-8EF3-440D-8509-4C208AC41678}" type="pres">
      <dgm:prSet presAssocID="{6DE673FD-1660-4813-96F0-38247CF9E6FD}" presName="rootText3" presStyleLbl="asst2" presStyleIdx="0" presStyleCnt="5" custScaleX="133641" custScaleY="286571">
        <dgm:presLayoutVars>
          <dgm:chPref val="3"/>
        </dgm:presLayoutVars>
      </dgm:prSet>
      <dgm:spPr/>
    </dgm:pt>
    <dgm:pt modelId="{1BE15A81-A4AD-44CB-85B3-6CE809E63C6F}" type="pres">
      <dgm:prSet presAssocID="{6DE673FD-1660-4813-96F0-38247CF9E6FD}" presName="rootConnector3" presStyleLbl="asst2" presStyleIdx="0" presStyleCnt="5"/>
      <dgm:spPr/>
    </dgm:pt>
    <dgm:pt modelId="{5BB1B141-68F1-4356-948E-8274AA0C8BD7}" type="pres">
      <dgm:prSet presAssocID="{6DE673FD-1660-4813-96F0-38247CF9E6FD}" presName="hierChild6" presStyleCnt="0"/>
      <dgm:spPr/>
    </dgm:pt>
    <dgm:pt modelId="{53C13644-6953-4D4C-A20F-C87E2E14B206}" type="pres">
      <dgm:prSet presAssocID="{6DE673FD-1660-4813-96F0-38247CF9E6FD}" presName="hierChild7" presStyleCnt="0"/>
      <dgm:spPr/>
    </dgm:pt>
    <dgm:pt modelId="{0459A8FA-6F90-4BDC-99ED-C6107E9837EA}" type="pres">
      <dgm:prSet presAssocID="{83CEEE1F-EE70-4CA5-86A0-7DD9F80B8564}" presName="Name37" presStyleLbl="parChTrans1D2" presStyleIdx="1" presStyleCnt="5"/>
      <dgm:spPr/>
    </dgm:pt>
    <dgm:pt modelId="{457F5550-50AD-4F51-95AC-6CD009968426}" type="pres">
      <dgm:prSet presAssocID="{D260576C-4829-4FC7-8470-4742A56314BF}" presName="hierRoot2" presStyleCnt="0">
        <dgm:presLayoutVars>
          <dgm:hierBranch val="init"/>
        </dgm:presLayoutVars>
      </dgm:prSet>
      <dgm:spPr/>
    </dgm:pt>
    <dgm:pt modelId="{8E730C11-780A-4DD8-8417-3161F0AE374B}" type="pres">
      <dgm:prSet presAssocID="{D260576C-4829-4FC7-8470-4742A56314BF}" presName="rootComposite" presStyleCnt="0"/>
      <dgm:spPr/>
    </dgm:pt>
    <dgm:pt modelId="{33E474F1-3233-4F17-A473-5E26E03A9694}" type="pres">
      <dgm:prSet presAssocID="{D260576C-4829-4FC7-8470-4742A56314BF}" presName="rootText" presStyleLbl="node2" presStyleIdx="1" presStyleCnt="5" custScaleX="117896">
        <dgm:presLayoutVars>
          <dgm:chPref val="3"/>
        </dgm:presLayoutVars>
      </dgm:prSet>
      <dgm:spPr/>
    </dgm:pt>
    <dgm:pt modelId="{B8B8F75C-DAF3-47DA-A29F-4EFB00AB6052}" type="pres">
      <dgm:prSet presAssocID="{D260576C-4829-4FC7-8470-4742A56314BF}" presName="rootConnector" presStyleLbl="node2" presStyleIdx="1" presStyleCnt="5"/>
      <dgm:spPr/>
    </dgm:pt>
    <dgm:pt modelId="{9C8695AF-43E7-4B97-9DD8-FAF2F00A3A18}" type="pres">
      <dgm:prSet presAssocID="{D260576C-4829-4FC7-8470-4742A56314BF}" presName="hierChild4" presStyleCnt="0"/>
      <dgm:spPr/>
    </dgm:pt>
    <dgm:pt modelId="{30AEFBC7-FB58-45B6-B2CA-72EDB8AFBF3D}" type="pres">
      <dgm:prSet presAssocID="{D260576C-4829-4FC7-8470-4742A56314BF}" presName="hierChild5" presStyleCnt="0"/>
      <dgm:spPr/>
    </dgm:pt>
    <dgm:pt modelId="{83B3C518-0F1B-4878-837E-29132D53A8CF}" type="pres">
      <dgm:prSet presAssocID="{C1BFA1CC-D5F1-4186-8D73-64125AFF8D63}" presName="Name111" presStyleLbl="parChTrans1D3" presStyleIdx="1" presStyleCnt="5"/>
      <dgm:spPr/>
    </dgm:pt>
    <dgm:pt modelId="{2C01ED28-9986-4B38-B6C8-5E970DD9BAC8}" type="pres">
      <dgm:prSet presAssocID="{16DAB0DE-19B0-4E45-AA70-F8EC7069E03C}" presName="hierRoot3" presStyleCnt="0">
        <dgm:presLayoutVars>
          <dgm:hierBranch val="init"/>
        </dgm:presLayoutVars>
      </dgm:prSet>
      <dgm:spPr/>
    </dgm:pt>
    <dgm:pt modelId="{D119EBAA-5AD7-42CF-972E-D917DF8C858B}" type="pres">
      <dgm:prSet presAssocID="{16DAB0DE-19B0-4E45-AA70-F8EC7069E03C}" presName="rootComposite3" presStyleCnt="0"/>
      <dgm:spPr/>
    </dgm:pt>
    <dgm:pt modelId="{EC973653-9A6B-4112-9A22-E00E9F758EDF}" type="pres">
      <dgm:prSet presAssocID="{16DAB0DE-19B0-4E45-AA70-F8EC7069E03C}" presName="rootText3" presStyleLbl="asst2" presStyleIdx="1" presStyleCnt="5" custScaleX="111617" custScaleY="289174">
        <dgm:presLayoutVars>
          <dgm:chPref val="3"/>
        </dgm:presLayoutVars>
      </dgm:prSet>
      <dgm:spPr/>
    </dgm:pt>
    <dgm:pt modelId="{DC8CC85D-AC62-4348-986F-B5EC4BAA4924}" type="pres">
      <dgm:prSet presAssocID="{16DAB0DE-19B0-4E45-AA70-F8EC7069E03C}" presName="rootConnector3" presStyleLbl="asst2" presStyleIdx="1" presStyleCnt="5"/>
      <dgm:spPr/>
    </dgm:pt>
    <dgm:pt modelId="{6CB72795-84FA-4979-B0E5-5C8E1D3672D9}" type="pres">
      <dgm:prSet presAssocID="{16DAB0DE-19B0-4E45-AA70-F8EC7069E03C}" presName="hierChild6" presStyleCnt="0"/>
      <dgm:spPr/>
    </dgm:pt>
    <dgm:pt modelId="{A504C2C4-7D26-4622-9473-FE9F775A7540}" type="pres">
      <dgm:prSet presAssocID="{16DAB0DE-19B0-4E45-AA70-F8EC7069E03C}" presName="hierChild7" presStyleCnt="0"/>
      <dgm:spPr/>
    </dgm:pt>
    <dgm:pt modelId="{27D9C1CF-8450-4A57-A7AF-15BA58CB00D4}" type="pres">
      <dgm:prSet presAssocID="{208F9071-A964-4C1C-B577-8B3146697243}" presName="Name37" presStyleLbl="parChTrans1D2" presStyleIdx="2" presStyleCnt="5"/>
      <dgm:spPr/>
    </dgm:pt>
    <dgm:pt modelId="{90806A8E-4B77-4FCA-9C9D-61EB5BAB2188}" type="pres">
      <dgm:prSet presAssocID="{80D8ADD5-A051-4709-8DD1-B2C102793422}" presName="hierRoot2" presStyleCnt="0">
        <dgm:presLayoutVars>
          <dgm:hierBranch val="init"/>
        </dgm:presLayoutVars>
      </dgm:prSet>
      <dgm:spPr/>
    </dgm:pt>
    <dgm:pt modelId="{7D1E953F-0AEA-4B3E-9BD0-BB478AC0856D}" type="pres">
      <dgm:prSet presAssocID="{80D8ADD5-A051-4709-8DD1-B2C102793422}" presName="rootComposite" presStyleCnt="0"/>
      <dgm:spPr/>
    </dgm:pt>
    <dgm:pt modelId="{9C4BDF55-299B-445D-A796-FC1D4D64B4D8}" type="pres">
      <dgm:prSet presAssocID="{80D8ADD5-A051-4709-8DD1-B2C102793422}" presName="rootText" presStyleLbl="node2" presStyleIdx="2" presStyleCnt="5" custScaleX="117896">
        <dgm:presLayoutVars>
          <dgm:chPref val="3"/>
        </dgm:presLayoutVars>
      </dgm:prSet>
      <dgm:spPr/>
    </dgm:pt>
    <dgm:pt modelId="{E32ECD0F-E42A-4F7C-BC4A-CDE2A5528DD6}" type="pres">
      <dgm:prSet presAssocID="{80D8ADD5-A051-4709-8DD1-B2C102793422}" presName="rootConnector" presStyleLbl="node2" presStyleIdx="2" presStyleCnt="5"/>
      <dgm:spPr/>
    </dgm:pt>
    <dgm:pt modelId="{794C031C-BDD0-4808-8184-D5A6F28DB849}" type="pres">
      <dgm:prSet presAssocID="{80D8ADD5-A051-4709-8DD1-B2C102793422}" presName="hierChild4" presStyleCnt="0"/>
      <dgm:spPr/>
    </dgm:pt>
    <dgm:pt modelId="{A985C133-42A8-4104-999E-0B353FCEE23C}" type="pres">
      <dgm:prSet presAssocID="{80D8ADD5-A051-4709-8DD1-B2C102793422}" presName="hierChild5" presStyleCnt="0"/>
      <dgm:spPr/>
    </dgm:pt>
    <dgm:pt modelId="{18C615B9-9E20-42E4-A680-016E5B342A81}" type="pres">
      <dgm:prSet presAssocID="{ED334303-692F-4CF8-ACB0-E509D1A1E9CE}" presName="Name111" presStyleLbl="parChTrans1D3" presStyleIdx="2" presStyleCnt="5"/>
      <dgm:spPr/>
    </dgm:pt>
    <dgm:pt modelId="{E394B182-C7D2-4184-8EBA-72412C53BF8F}" type="pres">
      <dgm:prSet presAssocID="{D4304E8A-44E5-4E99-88B4-14D3AD30E162}" presName="hierRoot3" presStyleCnt="0">
        <dgm:presLayoutVars>
          <dgm:hierBranch val="init"/>
        </dgm:presLayoutVars>
      </dgm:prSet>
      <dgm:spPr/>
    </dgm:pt>
    <dgm:pt modelId="{6EC71F7B-EDF6-4F7D-AE08-099FB108CCBE}" type="pres">
      <dgm:prSet presAssocID="{D4304E8A-44E5-4E99-88B4-14D3AD30E162}" presName="rootComposite3" presStyleCnt="0"/>
      <dgm:spPr/>
    </dgm:pt>
    <dgm:pt modelId="{246A9357-7246-4AF2-8778-93149753FD51}" type="pres">
      <dgm:prSet presAssocID="{D4304E8A-44E5-4E99-88B4-14D3AD30E162}" presName="rootText3" presStyleLbl="asst2" presStyleIdx="2" presStyleCnt="5" custScaleX="92550" custScaleY="289417">
        <dgm:presLayoutVars>
          <dgm:chPref val="3"/>
        </dgm:presLayoutVars>
      </dgm:prSet>
      <dgm:spPr/>
    </dgm:pt>
    <dgm:pt modelId="{052E5FB2-C8E5-4F3E-B7F7-91E06B2CAFC4}" type="pres">
      <dgm:prSet presAssocID="{D4304E8A-44E5-4E99-88B4-14D3AD30E162}" presName="rootConnector3" presStyleLbl="asst2" presStyleIdx="2" presStyleCnt="5"/>
      <dgm:spPr/>
    </dgm:pt>
    <dgm:pt modelId="{0347BFA9-A02C-4563-9CA6-F867418E9D36}" type="pres">
      <dgm:prSet presAssocID="{D4304E8A-44E5-4E99-88B4-14D3AD30E162}" presName="hierChild6" presStyleCnt="0"/>
      <dgm:spPr/>
    </dgm:pt>
    <dgm:pt modelId="{F92C8077-B9B3-42E4-A9EF-343DEB8A4183}" type="pres">
      <dgm:prSet presAssocID="{D4304E8A-44E5-4E99-88B4-14D3AD30E162}" presName="hierChild7" presStyleCnt="0"/>
      <dgm:spPr/>
    </dgm:pt>
    <dgm:pt modelId="{BC351D5D-0BD3-4204-8BCB-589A86569C18}" type="pres">
      <dgm:prSet presAssocID="{3D023F4E-D46A-4B7F-9602-5AF11B80418F}" presName="Name37" presStyleLbl="parChTrans1D2" presStyleIdx="3" presStyleCnt="5"/>
      <dgm:spPr/>
    </dgm:pt>
    <dgm:pt modelId="{6861BCC5-4A07-4BFA-A2E4-21D1F9B9116C}" type="pres">
      <dgm:prSet presAssocID="{8EF022DC-3B18-4C0C-B3E3-01C32F6B1C81}" presName="hierRoot2" presStyleCnt="0">
        <dgm:presLayoutVars>
          <dgm:hierBranch val="init"/>
        </dgm:presLayoutVars>
      </dgm:prSet>
      <dgm:spPr/>
    </dgm:pt>
    <dgm:pt modelId="{FE2D6F10-D2DD-4DC6-B081-265E6DFA2CFB}" type="pres">
      <dgm:prSet presAssocID="{8EF022DC-3B18-4C0C-B3E3-01C32F6B1C81}" presName="rootComposite" presStyleCnt="0"/>
      <dgm:spPr/>
    </dgm:pt>
    <dgm:pt modelId="{9C205AD1-2E8C-469A-859A-C9702757FF6D}" type="pres">
      <dgm:prSet presAssocID="{8EF022DC-3B18-4C0C-B3E3-01C32F6B1C81}" presName="rootText" presStyleLbl="node2" presStyleIdx="3" presStyleCnt="5" custScaleX="117896">
        <dgm:presLayoutVars>
          <dgm:chPref val="3"/>
        </dgm:presLayoutVars>
      </dgm:prSet>
      <dgm:spPr/>
    </dgm:pt>
    <dgm:pt modelId="{9874D211-E7C3-4EAC-9FC1-F7584BFAED14}" type="pres">
      <dgm:prSet presAssocID="{8EF022DC-3B18-4C0C-B3E3-01C32F6B1C81}" presName="rootConnector" presStyleLbl="node2" presStyleIdx="3" presStyleCnt="5"/>
      <dgm:spPr/>
    </dgm:pt>
    <dgm:pt modelId="{429101E4-15AC-48CD-B834-C0A6E06F545A}" type="pres">
      <dgm:prSet presAssocID="{8EF022DC-3B18-4C0C-B3E3-01C32F6B1C81}" presName="hierChild4" presStyleCnt="0"/>
      <dgm:spPr/>
    </dgm:pt>
    <dgm:pt modelId="{0672A6D0-D8DB-4701-82D4-858C90D961E0}" type="pres">
      <dgm:prSet presAssocID="{8EF022DC-3B18-4C0C-B3E3-01C32F6B1C81}" presName="hierChild5" presStyleCnt="0"/>
      <dgm:spPr/>
    </dgm:pt>
    <dgm:pt modelId="{DD47C16B-BA7A-49CA-8E88-989512937E69}" type="pres">
      <dgm:prSet presAssocID="{6190AEE9-87EC-4FFE-A6B8-2CCDC9DD5C11}" presName="Name111" presStyleLbl="parChTrans1D3" presStyleIdx="3" presStyleCnt="5"/>
      <dgm:spPr/>
    </dgm:pt>
    <dgm:pt modelId="{9FD1430C-F01A-4CB8-B00D-6F93B4DA1FFA}" type="pres">
      <dgm:prSet presAssocID="{74CD2E17-1CDF-4FB5-B6EF-165C1143FAE2}" presName="hierRoot3" presStyleCnt="0">
        <dgm:presLayoutVars>
          <dgm:hierBranch val="init"/>
        </dgm:presLayoutVars>
      </dgm:prSet>
      <dgm:spPr/>
    </dgm:pt>
    <dgm:pt modelId="{1EC41C4E-56DC-44D8-AE38-96B8AAC8A9F8}" type="pres">
      <dgm:prSet presAssocID="{74CD2E17-1CDF-4FB5-B6EF-165C1143FAE2}" presName="rootComposite3" presStyleCnt="0"/>
      <dgm:spPr/>
    </dgm:pt>
    <dgm:pt modelId="{45AC033F-C35A-4E92-8D2D-1FAB8C3683D7}" type="pres">
      <dgm:prSet presAssocID="{74CD2E17-1CDF-4FB5-B6EF-165C1143FAE2}" presName="rootText3" presStyleLbl="asst2" presStyleIdx="3" presStyleCnt="5" custScaleX="112187" custScaleY="283268" custLinFactNeighborX="1326">
        <dgm:presLayoutVars>
          <dgm:chPref val="3"/>
        </dgm:presLayoutVars>
      </dgm:prSet>
      <dgm:spPr/>
    </dgm:pt>
    <dgm:pt modelId="{C47BC537-A8C0-4B9E-8388-7EE375101C01}" type="pres">
      <dgm:prSet presAssocID="{74CD2E17-1CDF-4FB5-B6EF-165C1143FAE2}" presName="rootConnector3" presStyleLbl="asst2" presStyleIdx="3" presStyleCnt="5"/>
      <dgm:spPr/>
    </dgm:pt>
    <dgm:pt modelId="{D54D7037-276B-4965-A328-50E777C00405}" type="pres">
      <dgm:prSet presAssocID="{74CD2E17-1CDF-4FB5-B6EF-165C1143FAE2}" presName="hierChild6" presStyleCnt="0"/>
      <dgm:spPr/>
    </dgm:pt>
    <dgm:pt modelId="{5C236CE6-6055-433E-8C4F-E254F3A9F1BD}" type="pres">
      <dgm:prSet presAssocID="{74CD2E17-1CDF-4FB5-B6EF-165C1143FAE2}" presName="hierChild7" presStyleCnt="0"/>
      <dgm:spPr/>
    </dgm:pt>
    <dgm:pt modelId="{C79FEADA-174D-4E6E-8710-4218BC6D5B88}" type="pres">
      <dgm:prSet presAssocID="{2270BE11-18AF-4DC0-A88B-4325D4D19117}" presName="Name37" presStyleLbl="parChTrans1D2" presStyleIdx="4" presStyleCnt="5"/>
      <dgm:spPr/>
    </dgm:pt>
    <dgm:pt modelId="{B5EDE069-D256-417E-8371-6D30E1F69F70}" type="pres">
      <dgm:prSet presAssocID="{895F6AAE-879A-4EED-AEDD-B63D36567731}" presName="hierRoot2" presStyleCnt="0">
        <dgm:presLayoutVars>
          <dgm:hierBranch val="init"/>
        </dgm:presLayoutVars>
      </dgm:prSet>
      <dgm:spPr/>
    </dgm:pt>
    <dgm:pt modelId="{C83A3C5B-CB76-4987-857D-06CCBC47CF27}" type="pres">
      <dgm:prSet presAssocID="{895F6AAE-879A-4EED-AEDD-B63D36567731}" presName="rootComposite" presStyleCnt="0"/>
      <dgm:spPr/>
    </dgm:pt>
    <dgm:pt modelId="{65D2EE0F-7136-420E-A6ED-6E65A04013E6}" type="pres">
      <dgm:prSet presAssocID="{895F6AAE-879A-4EED-AEDD-B63D36567731}" presName="rootText" presStyleLbl="node2" presStyleIdx="4" presStyleCnt="5" custScaleX="117896">
        <dgm:presLayoutVars>
          <dgm:chPref val="3"/>
        </dgm:presLayoutVars>
      </dgm:prSet>
      <dgm:spPr/>
    </dgm:pt>
    <dgm:pt modelId="{40A33772-C1C0-4FAA-92A2-00993B90F454}" type="pres">
      <dgm:prSet presAssocID="{895F6AAE-879A-4EED-AEDD-B63D36567731}" presName="rootConnector" presStyleLbl="node2" presStyleIdx="4" presStyleCnt="5"/>
      <dgm:spPr/>
    </dgm:pt>
    <dgm:pt modelId="{00D5794C-CB7C-4345-9EEE-4CFF7A4825A7}" type="pres">
      <dgm:prSet presAssocID="{895F6AAE-879A-4EED-AEDD-B63D36567731}" presName="hierChild4" presStyleCnt="0"/>
      <dgm:spPr/>
    </dgm:pt>
    <dgm:pt modelId="{366AD342-18F1-434D-BC73-507B7CDEA6B5}" type="pres">
      <dgm:prSet presAssocID="{895F6AAE-879A-4EED-AEDD-B63D36567731}" presName="hierChild5" presStyleCnt="0"/>
      <dgm:spPr/>
    </dgm:pt>
    <dgm:pt modelId="{920CD1BD-0645-46B8-97FA-C1DEB55DE0F5}" type="pres">
      <dgm:prSet presAssocID="{8830B374-B050-4E47-8D35-39634A8B393D}" presName="Name111" presStyleLbl="parChTrans1D3" presStyleIdx="4" presStyleCnt="5"/>
      <dgm:spPr/>
    </dgm:pt>
    <dgm:pt modelId="{F67B8259-421B-4F04-8FC5-7742E7576ECB}" type="pres">
      <dgm:prSet presAssocID="{1AC2E970-CB26-4FF8-AC60-BC923C7DCDC4}" presName="hierRoot3" presStyleCnt="0">
        <dgm:presLayoutVars>
          <dgm:hierBranch val="init"/>
        </dgm:presLayoutVars>
      </dgm:prSet>
      <dgm:spPr/>
    </dgm:pt>
    <dgm:pt modelId="{755DE7A1-CE11-49A2-BFBE-CFBAC48C0790}" type="pres">
      <dgm:prSet presAssocID="{1AC2E970-CB26-4FF8-AC60-BC923C7DCDC4}" presName="rootComposite3" presStyleCnt="0"/>
      <dgm:spPr/>
    </dgm:pt>
    <dgm:pt modelId="{75B13EF8-A548-478E-9089-BCA1309C30D7}" type="pres">
      <dgm:prSet presAssocID="{1AC2E970-CB26-4FF8-AC60-BC923C7DCDC4}" presName="rootText3" presStyleLbl="asst2" presStyleIdx="4" presStyleCnt="5" custScaleX="113179" custScaleY="280077">
        <dgm:presLayoutVars>
          <dgm:chPref val="3"/>
        </dgm:presLayoutVars>
      </dgm:prSet>
      <dgm:spPr/>
    </dgm:pt>
    <dgm:pt modelId="{85D265BE-0640-4CA4-9FDB-E7094C54C094}" type="pres">
      <dgm:prSet presAssocID="{1AC2E970-CB26-4FF8-AC60-BC923C7DCDC4}" presName="rootConnector3" presStyleLbl="asst2" presStyleIdx="4" presStyleCnt="5"/>
      <dgm:spPr/>
    </dgm:pt>
    <dgm:pt modelId="{0088E86F-0293-4099-A9E5-93934DFC1297}" type="pres">
      <dgm:prSet presAssocID="{1AC2E970-CB26-4FF8-AC60-BC923C7DCDC4}" presName="hierChild6" presStyleCnt="0"/>
      <dgm:spPr/>
    </dgm:pt>
    <dgm:pt modelId="{902EEFE1-B3D8-4B7C-ABEF-516ECB5C9D67}" type="pres">
      <dgm:prSet presAssocID="{1AC2E970-CB26-4FF8-AC60-BC923C7DCDC4}" presName="hierChild7" presStyleCnt="0"/>
      <dgm:spPr/>
    </dgm:pt>
    <dgm:pt modelId="{A12B5573-EC77-472E-8333-8E8022B2A0FB}" type="pres">
      <dgm:prSet presAssocID="{25DE9857-52A0-4511-929C-DE1D2744D369}" presName="hierChild3" presStyleCnt="0"/>
      <dgm:spPr/>
    </dgm:pt>
  </dgm:ptLst>
  <dgm:cxnLst>
    <dgm:cxn modelId="{BA88270D-E8D9-471A-9525-FB688F7BB8DB}" type="presOf" srcId="{D4304E8A-44E5-4E99-88B4-14D3AD30E162}" destId="{246A9357-7246-4AF2-8778-93149753FD51}" srcOrd="0" destOrd="0" presId="urn:microsoft.com/office/officeart/2005/8/layout/orgChart1"/>
    <dgm:cxn modelId="{06EE8215-0430-43E7-9138-3097BAA0D79A}" srcId="{25DE9857-52A0-4511-929C-DE1D2744D369}" destId="{8EF022DC-3B18-4C0C-B3E3-01C32F6B1C81}" srcOrd="3" destOrd="0" parTransId="{3D023F4E-D46A-4B7F-9602-5AF11B80418F}" sibTransId="{64BB2BBE-9CFE-49A1-B6C9-37BF07415AB8}"/>
    <dgm:cxn modelId="{15345920-1E26-417A-9CB4-A84FE20710A5}" srcId="{A6994B87-7C1D-434F-AB68-3489FECB5556}" destId="{25DE9857-52A0-4511-929C-DE1D2744D369}" srcOrd="0" destOrd="0" parTransId="{BEED6C35-F884-4B36-B268-0FEE15EA77D8}" sibTransId="{A9CD0D9B-E58E-44A6-8770-2AA2695781D9}"/>
    <dgm:cxn modelId="{2C105F28-6A3E-439B-AA09-00E61768E635}" type="presOf" srcId="{6190AEE9-87EC-4FFE-A6B8-2CCDC9DD5C11}" destId="{DD47C16B-BA7A-49CA-8E88-989512937E69}" srcOrd="0" destOrd="0" presId="urn:microsoft.com/office/officeart/2005/8/layout/orgChart1"/>
    <dgm:cxn modelId="{1830A928-4CC6-48DA-9D71-7B592C305CE4}" srcId="{8EF022DC-3B18-4C0C-B3E3-01C32F6B1C81}" destId="{74CD2E17-1CDF-4FB5-B6EF-165C1143FAE2}" srcOrd="0" destOrd="0" parTransId="{6190AEE9-87EC-4FFE-A6B8-2CCDC9DD5C11}" sibTransId="{AEB56FEE-05E4-4540-B84B-38D3AB44EF9E}"/>
    <dgm:cxn modelId="{8C711330-FB47-4198-BCC6-B247F956BE49}" type="presOf" srcId="{1AC2E970-CB26-4FF8-AC60-BC923C7DCDC4}" destId="{75B13EF8-A548-478E-9089-BCA1309C30D7}" srcOrd="0" destOrd="0" presId="urn:microsoft.com/office/officeart/2005/8/layout/orgChart1"/>
    <dgm:cxn modelId="{32CC0D33-E079-4A30-BBCA-EBA8800DF0CE}" srcId="{D260576C-4829-4FC7-8470-4742A56314BF}" destId="{16DAB0DE-19B0-4E45-AA70-F8EC7069E03C}" srcOrd="0" destOrd="0" parTransId="{C1BFA1CC-D5F1-4186-8D73-64125AFF8D63}" sibTransId="{5943A129-EBFB-4A9F-B5B4-E9A5ACD4C3DC}"/>
    <dgm:cxn modelId="{8FA75934-E11D-43D8-92B9-1D17A6DD7BFC}" type="presOf" srcId="{ED334303-692F-4CF8-ACB0-E509D1A1E9CE}" destId="{18C615B9-9E20-42E4-A680-016E5B342A81}" srcOrd="0" destOrd="0" presId="urn:microsoft.com/office/officeart/2005/8/layout/orgChart1"/>
    <dgm:cxn modelId="{87C35735-08DB-424A-954E-8B33177AEE10}" type="presOf" srcId="{895F6AAE-879A-4EED-AEDD-B63D36567731}" destId="{65D2EE0F-7136-420E-A6ED-6E65A04013E6}" srcOrd="0" destOrd="0" presId="urn:microsoft.com/office/officeart/2005/8/layout/orgChart1"/>
    <dgm:cxn modelId="{E7FE693F-DB58-454B-8D3E-A3DD301DD987}" type="presOf" srcId="{16DAB0DE-19B0-4E45-AA70-F8EC7069E03C}" destId="{DC8CC85D-AC62-4348-986F-B5EC4BAA4924}" srcOrd="1" destOrd="0" presId="urn:microsoft.com/office/officeart/2005/8/layout/orgChart1"/>
    <dgm:cxn modelId="{C1083B5C-3FAD-4B78-9FC6-9AC735667416}" type="presOf" srcId="{3D023F4E-D46A-4B7F-9602-5AF11B80418F}" destId="{BC351D5D-0BD3-4204-8BCB-589A86569C18}" srcOrd="0" destOrd="0" presId="urn:microsoft.com/office/officeart/2005/8/layout/orgChart1"/>
    <dgm:cxn modelId="{DC077464-3BFC-42D9-8A7E-B4DB56FF171F}" type="presOf" srcId="{1AC2E970-CB26-4FF8-AC60-BC923C7DCDC4}" destId="{85D265BE-0640-4CA4-9FDB-E7094C54C094}" srcOrd="1" destOrd="0" presId="urn:microsoft.com/office/officeart/2005/8/layout/orgChart1"/>
    <dgm:cxn modelId="{F61A566E-9518-4993-AA64-FD7BA8077248}" srcId="{25DE9857-52A0-4511-929C-DE1D2744D369}" destId="{D260576C-4829-4FC7-8470-4742A56314BF}" srcOrd="1" destOrd="0" parTransId="{83CEEE1F-EE70-4CA5-86A0-7DD9F80B8564}" sibTransId="{3DE1E439-794E-44D1-87DD-0AA9875DF549}"/>
    <dgm:cxn modelId="{50811C52-F77C-4D17-9746-4F36FB7078FC}" type="presOf" srcId="{8830B374-B050-4E47-8D35-39634A8B393D}" destId="{920CD1BD-0645-46B8-97FA-C1DEB55DE0F5}" srcOrd="0" destOrd="0" presId="urn:microsoft.com/office/officeart/2005/8/layout/orgChart1"/>
    <dgm:cxn modelId="{FA019C77-C274-4CE1-BCB0-9563C40AE030}" type="presOf" srcId="{83CEEE1F-EE70-4CA5-86A0-7DD9F80B8564}" destId="{0459A8FA-6F90-4BDC-99ED-C6107E9837EA}" srcOrd="0" destOrd="0" presId="urn:microsoft.com/office/officeart/2005/8/layout/orgChart1"/>
    <dgm:cxn modelId="{FE80517B-C7F0-4D99-BB4B-EB9A3CEAE6C1}" srcId="{25DE9857-52A0-4511-929C-DE1D2744D369}" destId="{80D8ADD5-A051-4709-8DD1-B2C102793422}" srcOrd="2" destOrd="0" parTransId="{208F9071-A964-4C1C-B577-8B3146697243}" sibTransId="{13EE41D0-2C4F-4CC7-B058-02AC2EAA24C6}"/>
    <dgm:cxn modelId="{3621457D-8FB4-4CB1-BEBB-18C5146C4A68}" type="presOf" srcId="{74CD2E17-1CDF-4FB5-B6EF-165C1143FAE2}" destId="{C47BC537-A8C0-4B9E-8388-7EE375101C01}" srcOrd="1" destOrd="0" presId="urn:microsoft.com/office/officeart/2005/8/layout/orgChart1"/>
    <dgm:cxn modelId="{1974B97D-EB7A-4479-BB77-5959419964AD}" type="presOf" srcId="{00F0D235-03CD-4394-89B3-7BFCCD6BF229}" destId="{5DEA012F-91B9-4930-A62C-CD73E607F667}" srcOrd="0" destOrd="0" presId="urn:microsoft.com/office/officeart/2005/8/layout/orgChart1"/>
    <dgm:cxn modelId="{5C08FD7D-C879-4965-9A13-9755850C0B18}" type="presOf" srcId="{D260576C-4829-4FC7-8470-4742A56314BF}" destId="{33E474F1-3233-4F17-A473-5E26E03A9694}" srcOrd="0" destOrd="0" presId="urn:microsoft.com/office/officeart/2005/8/layout/orgChart1"/>
    <dgm:cxn modelId="{F4BDF77F-87D9-4915-AEBC-01216C4522EF}" type="presOf" srcId="{D4304E8A-44E5-4E99-88B4-14D3AD30E162}" destId="{052E5FB2-C8E5-4F3E-B7F7-91E06B2CAFC4}" srcOrd="1" destOrd="0" presId="urn:microsoft.com/office/officeart/2005/8/layout/orgChart1"/>
    <dgm:cxn modelId="{473CF695-ECC5-40CD-95AC-7D61AB987457}" type="presOf" srcId="{80D8ADD5-A051-4709-8DD1-B2C102793422}" destId="{E32ECD0F-E42A-4F7C-BC4A-CDE2A5528DD6}" srcOrd="1" destOrd="0" presId="urn:microsoft.com/office/officeart/2005/8/layout/orgChart1"/>
    <dgm:cxn modelId="{857A2A96-1C76-4A21-89CB-E2EAC3243CB0}" type="presOf" srcId="{6DE673FD-1660-4813-96F0-38247CF9E6FD}" destId="{1BE15A81-A4AD-44CB-85B3-6CE809E63C6F}" srcOrd="1" destOrd="0" presId="urn:microsoft.com/office/officeart/2005/8/layout/orgChart1"/>
    <dgm:cxn modelId="{F7A65598-86B1-4C2F-ADAA-5C8008E82DA9}" type="presOf" srcId="{16DAB0DE-19B0-4E45-AA70-F8EC7069E03C}" destId="{EC973653-9A6B-4112-9A22-E00E9F758EDF}" srcOrd="0" destOrd="0" presId="urn:microsoft.com/office/officeart/2005/8/layout/orgChart1"/>
    <dgm:cxn modelId="{FDDBAB9E-FE00-4F5A-B652-FD77274E2C81}" type="presOf" srcId="{2270BE11-18AF-4DC0-A88B-4325D4D19117}" destId="{C79FEADA-174D-4E6E-8710-4218BC6D5B88}" srcOrd="0" destOrd="0" presId="urn:microsoft.com/office/officeart/2005/8/layout/orgChart1"/>
    <dgm:cxn modelId="{7C7E41A2-E830-4835-BD1E-D834A6425162}" srcId="{80D8ADD5-A051-4709-8DD1-B2C102793422}" destId="{D4304E8A-44E5-4E99-88B4-14D3AD30E162}" srcOrd="0" destOrd="0" parTransId="{ED334303-692F-4CF8-ACB0-E509D1A1E9CE}" sibTransId="{E2062C75-1064-485D-B662-4BC575018D5A}"/>
    <dgm:cxn modelId="{1EA0C1A2-20A5-4386-BF31-7225E9B4D9BB}" type="presOf" srcId="{A6994B87-7C1D-434F-AB68-3489FECB5556}" destId="{75FE749B-185F-411C-A583-E3CD7681E829}" srcOrd="0" destOrd="0" presId="urn:microsoft.com/office/officeart/2005/8/layout/orgChart1"/>
    <dgm:cxn modelId="{E75AEFA4-38FF-4E3A-8B22-5F1CCD89511B}" srcId="{00F0D235-03CD-4394-89B3-7BFCCD6BF229}" destId="{6DE673FD-1660-4813-96F0-38247CF9E6FD}" srcOrd="0" destOrd="0" parTransId="{487C8866-6C2C-4348-91C3-FD25D1A44509}" sibTransId="{B6FC27F5-BD3F-46AD-B1D4-268030E046F6}"/>
    <dgm:cxn modelId="{332874AF-506F-488A-ACE4-966FA1F97A64}" srcId="{895F6AAE-879A-4EED-AEDD-B63D36567731}" destId="{1AC2E970-CB26-4FF8-AC60-BC923C7DCDC4}" srcOrd="0" destOrd="0" parTransId="{8830B374-B050-4E47-8D35-39634A8B393D}" sibTransId="{C1B203D3-6AD5-421E-8878-4D56D2F4EA8A}"/>
    <dgm:cxn modelId="{00B4E6B1-BEB6-4E7C-906A-FD392048B917}" type="presOf" srcId="{208F9071-A964-4C1C-B577-8B3146697243}" destId="{27D9C1CF-8450-4A57-A7AF-15BA58CB00D4}" srcOrd="0" destOrd="0" presId="urn:microsoft.com/office/officeart/2005/8/layout/orgChart1"/>
    <dgm:cxn modelId="{7F56DFB2-6C64-444B-8986-90A923C6483E}" type="presOf" srcId="{00F0D235-03CD-4394-89B3-7BFCCD6BF229}" destId="{A1730E73-A412-42B4-B297-653518944DF5}" srcOrd="1" destOrd="0" presId="urn:microsoft.com/office/officeart/2005/8/layout/orgChart1"/>
    <dgm:cxn modelId="{C295DEC1-40BE-4D82-AFF2-87F97E9577A8}" type="presOf" srcId="{74CD2E17-1CDF-4FB5-B6EF-165C1143FAE2}" destId="{45AC033F-C35A-4E92-8D2D-1FAB8C3683D7}" srcOrd="0" destOrd="0" presId="urn:microsoft.com/office/officeart/2005/8/layout/orgChart1"/>
    <dgm:cxn modelId="{424D20CE-65FB-416B-997B-659F221B6D63}" srcId="{25DE9857-52A0-4511-929C-DE1D2744D369}" destId="{00F0D235-03CD-4394-89B3-7BFCCD6BF229}" srcOrd="0" destOrd="0" parTransId="{ECD0B815-6D7E-4262-9682-972B3B4DCA9C}" sibTransId="{030F6C65-BAF2-4F00-B2AB-B619F1A567E4}"/>
    <dgm:cxn modelId="{31DF4ED5-185B-46F1-8F98-F57656958C56}" type="presOf" srcId="{487C8866-6C2C-4348-91C3-FD25D1A44509}" destId="{6B3E8D6D-4564-4D0F-A154-718A6698F2CE}" srcOrd="0" destOrd="0" presId="urn:microsoft.com/office/officeart/2005/8/layout/orgChart1"/>
    <dgm:cxn modelId="{89D942D9-71D3-4525-B102-9C100059F83A}" type="presOf" srcId="{25DE9857-52A0-4511-929C-DE1D2744D369}" destId="{6ACBB84A-5A79-422A-8D0E-FCA7211188AD}" srcOrd="1" destOrd="0" presId="urn:microsoft.com/office/officeart/2005/8/layout/orgChart1"/>
    <dgm:cxn modelId="{7D6E82DA-BCF6-48FF-BB70-762478574092}" type="presOf" srcId="{895F6AAE-879A-4EED-AEDD-B63D36567731}" destId="{40A33772-C1C0-4FAA-92A2-00993B90F454}" srcOrd="1" destOrd="0" presId="urn:microsoft.com/office/officeart/2005/8/layout/orgChart1"/>
    <dgm:cxn modelId="{3C5B1ADE-F6C9-458F-8645-84D35144A64C}" type="presOf" srcId="{ECD0B815-6D7E-4262-9682-972B3B4DCA9C}" destId="{441B4215-7846-4574-A6FC-15152ABB9B59}" srcOrd="0" destOrd="0" presId="urn:microsoft.com/office/officeart/2005/8/layout/orgChart1"/>
    <dgm:cxn modelId="{0B9BC4E9-AC1A-420F-A2E2-87AE64044D56}" srcId="{25DE9857-52A0-4511-929C-DE1D2744D369}" destId="{895F6AAE-879A-4EED-AEDD-B63D36567731}" srcOrd="4" destOrd="0" parTransId="{2270BE11-18AF-4DC0-A88B-4325D4D19117}" sibTransId="{61015638-600B-45F7-A9F0-A945FDB0EB45}"/>
    <dgm:cxn modelId="{1E57D7EB-AA64-42ED-91DA-28FA9A201F71}" type="presOf" srcId="{25DE9857-52A0-4511-929C-DE1D2744D369}" destId="{282DFE4E-1546-4A01-BC18-BEF7668F6DC3}" srcOrd="0" destOrd="0" presId="urn:microsoft.com/office/officeart/2005/8/layout/orgChart1"/>
    <dgm:cxn modelId="{3C042BEE-A4BF-4B58-90A5-FEC9B2DAD151}" type="presOf" srcId="{80D8ADD5-A051-4709-8DD1-B2C102793422}" destId="{9C4BDF55-299B-445D-A796-FC1D4D64B4D8}" srcOrd="0" destOrd="0" presId="urn:microsoft.com/office/officeart/2005/8/layout/orgChart1"/>
    <dgm:cxn modelId="{96D6C7EF-AF98-4969-AD62-2CB521FCC6AC}" type="presOf" srcId="{C1BFA1CC-D5F1-4186-8D73-64125AFF8D63}" destId="{83B3C518-0F1B-4878-837E-29132D53A8CF}" srcOrd="0" destOrd="0" presId="urn:microsoft.com/office/officeart/2005/8/layout/orgChart1"/>
    <dgm:cxn modelId="{1F247AF5-2C29-4F34-954B-C1BB4B912716}" type="presOf" srcId="{8EF022DC-3B18-4C0C-B3E3-01C32F6B1C81}" destId="{9874D211-E7C3-4EAC-9FC1-F7584BFAED14}" srcOrd="1" destOrd="0" presId="urn:microsoft.com/office/officeart/2005/8/layout/orgChart1"/>
    <dgm:cxn modelId="{C1DEA2F8-7FFA-4408-9B8F-B6B5861FB39B}" type="presOf" srcId="{D260576C-4829-4FC7-8470-4742A56314BF}" destId="{B8B8F75C-DAF3-47DA-A29F-4EFB00AB6052}" srcOrd="1" destOrd="0" presId="urn:microsoft.com/office/officeart/2005/8/layout/orgChart1"/>
    <dgm:cxn modelId="{89ABFBFC-5D75-43A8-81A9-22AEE9A41532}" type="presOf" srcId="{6DE673FD-1660-4813-96F0-38247CF9E6FD}" destId="{E1177507-8EF3-440D-8509-4C208AC41678}" srcOrd="0" destOrd="0" presId="urn:microsoft.com/office/officeart/2005/8/layout/orgChart1"/>
    <dgm:cxn modelId="{EFABC1FF-DEA7-4AB9-AEF8-54B0EB779711}" type="presOf" srcId="{8EF022DC-3B18-4C0C-B3E3-01C32F6B1C81}" destId="{9C205AD1-2E8C-469A-859A-C9702757FF6D}" srcOrd="0" destOrd="0" presId="urn:microsoft.com/office/officeart/2005/8/layout/orgChart1"/>
    <dgm:cxn modelId="{7552B464-32CB-4BD5-A4B7-F5A74EB62A60}" type="presParOf" srcId="{75FE749B-185F-411C-A583-E3CD7681E829}" destId="{FBB0A8E5-E78F-4072-9D1C-05CCCE9A07D9}" srcOrd="0" destOrd="0" presId="urn:microsoft.com/office/officeart/2005/8/layout/orgChart1"/>
    <dgm:cxn modelId="{BEFB8C09-D395-4721-B69D-A563A0690B56}" type="presParOf" srcId="{FBB0A8E5-E78F-4072-9D1C-05CCCE9A07D9}" destId="{83AC311A-B5DB-43B8-A92C-C4628114921A}" srcOrd="0" destOrd="0" presId="urn:microsoft.com/office/officeart/2005/8/layout/orgChart1"/>
    <dgm:cxn modelId="{E6F09D25-C56F-49B9-9E56-8EF4923199A3}" type="presParOf" srcId="{83AC311A-B5DB-43B8-A92C-C4628114921A}" destId="{282DFE4E-1546-4A01-BC18-BEF7668F6DC3}" srcOrd="0" destOrd="0" presId="urn:microsoft.com/office/officeart/2005/8/layout/orgChart1"/>
    <dgm:cxn modelId="{5EEC45B7-5FD6-427F-8FAB-CCDFE71B25F3}" type="presParOf" srcId="{83AC311A-B5DB-43B8-A92C-C4628114921A}" destId="{6ACBB84A-5A79-422A-8D0E-FCA7211188AD}" srcOrd="1" destOrd="0" presId="urn:microsoft.com/office/officeart/2005/8/layout/orgChart1"/>
    <dgm:cxn modelId="{DAF125F0-52C4-4806-9D3D-B05BAB376AF0}" type="presParOf" srcId="{FBB0A8E5-E78F-4072-9D1C-05CCCE9A07D9}" destId="{8C557430-16B6-4362-BA53-5AC80092677F}" srcOrd="1" destOrd="0" presId="urn:microsoft.com/office/officeart/2005/8/layout/orgChart1"/>
    <dgm:cxn modelId="{1E5B6E3C-1891-4120-88F6-42A90BE745E3}" type="presParOf" srcId="{8C557430-16B6-4362-BA53-5AC80092677F}" destId="{441B4215-7846-4574-A6FC-15152ABB9B59}" srcOrd="0" destOrd="0" presId="urn:microsoft.com/office/officeart/2005/8/layout/orgChart1"/>
    <dgm:cxn modelId="{9B74B4B2-5153-44B4-BBF1-6509B703157F}" type="presParOf" srcId="{8C557430-16B6-4362-BA53-5AC80092677F}" destId="{A2B1DF23-227E-4787-9DB5-140C9337EAF0}" srcOrd="1" destOrd="0" presId="urn:microsoft.com/office/officeart/2005/8/layout/orgChart1"/>
    <dgm:cxn modelId="{EC29B5C3-8AAF-4478-A680-82E0C6D74A4D}" type="presParOf" srcId="{A2B1DF23-227E-4787-9DB5-140C9337EAF0}" destId="{5EAE6D3B-CBB0-49BC-97CA-89AF5F587F86}" srcOrd="0" destOrd="0" presId="urn:microsoft.com/office/officeart/2005/8/layout/orgChart1"/>
    <dgm:cxn modelId="{0074E9D3-B804-47C5-AEF5-8FA80B0338F8}" type="presParOf" srcId="{5EAE6D3B-CBB0-49BC-97CA-89AF5F587F86}" destId="{5DEA012F-91B9-4930-A62C-CD73E607F667}" srcOrd="0" destOrd="0" presId="urn:microsoft.com/office/officeart/2005/8/layout/orgChart1"/>
    <dgm:cxn modelId="{71056472-EE38-4D93-9577-63880C027BF0}" type="presParOf" srcId="{5EAE6D3B-CBB0-49BC-97CA-89AF5F587F86}" destId="{A1730E73-A412-42B4-B297-653518944DF5}" srcOrd="1" destOrd="0" presId="urn:microsoft.com/office/officeart/2005/8/layout/orgChart1"/>
    <dgm:cxn modelId="{7800A82E-C4B1-4B9C-BF54-E5552D1ED1AD}" type="presParOf" srcId="{A2B1DF23-227E-4787-9DB5-140C9337EAF0}" destId="{949785F9-E1BB-45D9-9735-65C198DD9DEE}" srcOrd="1" destOrd="0" presId="urn:microsoft.com/office/officeart/2005/8/layout/orgChart1"/>
    <dgm:cxn modelId="{22085042-1C1E-46AF-8301-B3B474E78BD5}" type="presParOf" srcId="{A2B1DF23-227E-4787-9DB5-140C9337EAF0}" destId="{DBC86DC6-78BD-4C16-942E-8C09DFDC4640}" srcOrd="2" destOrd="0" presId="urn:microsoft.com/office/officeart/2005/8/layout/orgChart1"/>
    <dgm:cxn modelId="{29DB12C4-130C-45C6-A68F-74889239B84D}" type="presParOf" srcId="{DBC86DC6-78BD-4C16-942E-8C09DFDC4640}" destId="{6B3E8D6D-4564-4D0F-A154-718A6698F2CE}" srcOrd="0" destOrd="0" presId="urn:microsoft.com/office/officeart/2005/8/layout/orgChart1"/>
    <dgm:cxn modelId="{98999F4D-CE08-4B25-935F-21083E09DA4B}" type="presParOf" srcId="{DBC86DC6-78BD-4C16-942E-8C09DFDC4640}" destId="{B778D55C-26A3-49A8-97E2-217396BA041F}" srcOrd="1" destOrd="0" presId="urn:microsoft.com/office/officeart/2005/8/layout/orgChart1"/>
    <dgm:cxn modelId="{D3E146FB-948C-4832-AD54-A15D45F4B3A9}" type="presParOf" srcId="{B778D55C-26A3-49A8-97E2-217396BA041F}" destId="{752A3FB3-5F88-458B-9BEE-BE46D9AD61AA}" srcOrd="0" destOrd="0" presId="urn:microsoft.com/office/officeart/2005/8/layout/orgChart1"/>
    <dgm:cxn modelId="{A7B0FF6D-327B-48A9-9B35-0CA2199559D9}" type="presParOf" srcId="{752A3FB3-5F88-458B-9BEE-BE46D9AD61AA}" destId="{E1177507-8EF3-440D-8509-4C208AC41678}" srcOrd="0" destOrd="0" presId="urn:microsoft.com/office/officeart/2005/8/layout/orgChart1"/>
    <dgm:cxn modelId="{FE8528E6-B769-4655-B9D6-68D92CD64E13}" type="presParOf" srcId="{752A3FB3-5F88-458B-9BEE-BE46D9AD61AA}" destId="{1BE15A81-A4AD-44CB-85B3-6CE809E63C6F}" srcOrd="1" destOrd="0" presId="urn:microsoft.com/office/officeart/2005/8/layout/orgChart1"/>
    <dgm:cxn modelId="{035945C8-802A-430B-A320-7B137DE391A8}" type="presParOf" srcId="{B778D55C-26A3-49A8-97E2-217396BA041F}" destId="{5BB1B141-68F1-4356-948E-8274AA0C8BD7}" srcOrd="1" destOrd="0" presId="urn:microsoft.com/office/officeart/2005/8/layout/orgChart1"/>
    <dgm:cxn modelId="{DD978B16-9BDF-49FB-85DC-765F1250E30C}" type="presParOf" srcId="{B778D55C-26A3-49A8-97E2-217396BA041F}" destId="{53C13644-6953-4D4C-A20F-C87E2E14B206}" srcOrd="2" destOrd="0" presId="urn:microsoft.com/office/officeart/2005/8/layout/orgChart1"/>
    <dgm:cxn modelId="{2A85D81C-7E91-476C-975F-FD7656C01F41}" type="presParOf" srcId="{8C557430-16B6-4362-BA53-5AC80092677F}" destId="{0459A8FA-6F90-4BDC-99ED-C6107E9837EA}" srcOrd="2" destOrd="0" presId="urn:microsoft.com/office/officeart/2005/8/layout/orgChart1"/>
    <dgm:cxn modelId="{F4AF4F1F-C245-4B8A-8709-2006429DD709}" type="presParOf" srcId="{8C557430-16B6-4362-BA53-5AC80092677F}" destId="{457F5550-50AD-4F51-95AC-6CD009968426}" srcOrd="3" destOrd="0" presId="urn:microsoft.com/office/officeart/2005/8/layout/orgChart1"/>
    <dgm:cxn modelId="{F0C85EAF-CACC-4584-9852-F44CACA4A288}" type="presParOf" srcId="{457F5550-50AD-4F51-95AC-6CD009968426}" destId="{8E730C11-780A-4DD8-8417-3161F0AE374B}" srcOrd="0" destOrd="0" presId="urn:microsoft.com/office/officeart/2005/8/layout/orgChart1"/>
    <dgm:cxn modelId="{C79B0B63-8CEB-43ED-A4EF-E9A83107BD81}" type="presParOf" srcId="{8E730C11-780A-4DD8-8417-3161F0AE374B}" destId="{33E474F1-3233-4F17-A473-5E26E03A9694}" srcOrd="0" destOrd="0" presId="urn:microsoft.com/office/officeart/2005/8/layout/orgChart1"/>
    <dgm:cxn modelId="{2FC24E3B-E0B7-43AF-96E8-932511875C00}" type="presParOf" srcId="{8E730C11-780A-4DD8-8417-3161F0AE374B}" destId="{B8B8F75C-DAF3-47DA-A29F-4EFB00AB6052}" srcOrd="1" destOrd="0" presId="urn:microsoft.com/office/officeart/2005/8/layout/orgChart1"/>
    <dgm:cxn modelId="{508CD443-B4DB-4454-860E-05AC16B051F2}" type="presParOf" srcId="{457F5550-50AD-4F51-95AC-6CD009968426}" destId="{9C8695AF-43E7-4B97-9DD8-FAF2F00A3A18}" srcOrd="1" destOrd="0" presId="urn:microsoft.com/office/officeart/2005/8/layout/orgChart1"/>
    <dgm:cxn modelId="{3F945D7F-3E16-483E-A27F-E0AD1B712BF4}" type="presParOf" srcId="{457F5550-50AD-4F51-95AC-6CD009968426}" destId="{30AEFBC7-FB58-45B6-B2CA-72EDB8AFBF3D}" srcOrd="2" destOrd="0" presId="urn:microsoft.com/office/officeart/2005/8/layout/orgChart1"/>
    <dgm:cxn modelId="{770928DD-237F-4DE8-9D3C-A40439962438}" type="presParOf" srcId="{30AEFBC7-FB58-45B6-B2CA-72EDB8AFBF3D}" destId="{83B3C518-0F1B-4878-837E-29132D53A8CF}" srcOrd="0" destOrd="0" presId="urn:microsoft.com/office/officeart/2005/8/layout/orgChart1"/>
    <dgm:cxn modelId="{CD4DDE5D-52CD-4F19-A7FB-6D7F10FC63C9}" type="presParOf" srcId="{30AEFBC7-FB58-45B6-B2CA-72EDB8AFBF3D}" destId="{2C01ED28-9986-4B38-B6C8-5E970DD9BAC8}" srcOrd="1" destOrd="0" presId="urn:microsoft.com/office/officeart/2005/8/layout/orgChart1"/>
    <dgm:cxn modelId="{5D6638D1-3533-4AC6-B627-3294DD98561C}" type="presParOf" srcId="{2C01ED28-9986-4B38-B6C8-5E970DD9BAC8}" destId="{D119EBAA-5AD7-42CF-972E-D917DF8C858B}" srcOrd="0" destOrd="0" presId="urn:microsoft.com/office/officeart/2005/8/layout/orgChart1"/>
    <dgm:cxn modelId="{5AD6A6C3-901D-4DB6-907D-0A5E0105AEA4}" type="presParOf" srcId="{D119EBAA-5AD7-42CF-972E-D917DF8C858B}" destId="{EC973653-9A6B-4112-9A22-E00E9F758EDF}" srcOrd="0" destOrd="0" presId="urn:microsoft.com/office/officeart/2005/8/layout/orgChart1"/>
    <dgm:cxn modelId="{8F3DBA81-889A-45FE-AD70-1EF8AB6BA7BD}" type="presParOf" srcId="{D119EBAA-5AD7-42CF-972E-D917DF8C858B}" destId="{DC8CC85D-AC62-4348-986F-B5EC4BAA4924}" srcOrd="1" destOrd="0" presId="urn:microsoft.com/office/officeart/2005/8/layout/orgChart1"/>
    <dgm:cxn modelId="{9EC07AD6-9A91-4899-86E0-21DA851D7847}" type="presParOf" srcId="{2C01ED28-9986-4B38-B6C8-5E970DD9BAC8}" destId="{6CB72795-84FA-4979-B0E5-5C8E1D3672D9}" srcOrd="1" destOrd="0" presId="urn:microsoft.com/office/officeart/2005/8/layout/orgChart1"/>
    <dgm:cxn modelId="{8CB7BDF2-BD68-498B-AF94-0B1B135971E8}" type="presParOf" srcId="{2C01ED28-9986-4B38-B6C8-5E970DD9BAC8}" destId="{A504C2C4-7D26-4622-9473-FE9F775A7540}" srcOrd="2" destOrd="0" presId="urn:microsoft.com/office/officeart/2005/8/layout/orgChart1"/>
    <dgm:cxn modelId="{B7E0A9C1-F225-4DF8-B70F-ED19B7458D72}" type="presParOf" srcId="{8C557430-16B6-4362-BA53-5AC80092677F}" destId="{27D9C1CF-8450-4A57-A7AF-15BA58CB00D4}" srcOrd="4" destOrd="0" presId="urn:microsoft.com/office/officeart/2005/8/layout/orgChart1"/>
    <dgm:cxn modelId="{528E5336-1882-4484-BC90-91F9129C4033}" type="presParOf" srcId="{8C557430-16B6-4362-BA53-5AC80092677F}" destId="{90806A8E-4B77-4FCA-9C9D-61EB5BAB2188}" srcOrd="5" destOrd="0" presId="urn:microsoft.com/office/officeart/2005/8/layout/orgChart1"/>
    <dgm:cxn modelId="{918BECDE-72B4-4E41-AA0D-B684176377E1}" type="presParOf" srcId="{90806A8E-4B77-4FCA-9C9D-61EB5BAB2188}" destId="{7D1E953F-0AEA-4B3E-9BD0-BB478AC0856D}" srcOrd="0" destOrd="0" presId="urn:microsoft.com/office/officeart/2005/8/layout/orgChart1"/>
    <dgm:cxn modelId="{EE5F83B4-DF25-4CE4-B0CE-5E03E348C089}" type="presParOf" srcId="{7D1E953F-0AEA-4B3E-9BD0-BB478AC0856D}" destId="{9C4BDF55-299B-445D-A796-FC1D4D64B4D8}" srcOrd="0" destOrd="0" presId="urn:microsoft.com/office/officeart/2005/8/layout/orgChart1"/>
    <dgm:cxn modelId="{E5459E48-E672-4E7E-8E2B-F3D156EAFBEE}" type="presParOf" srcId="{7D1E953F-0AEA-4B3E-9BD0-BB478AC0856D}" destId="{E32ECD0F-E42A-4F7C-BC4A-CDE2A5528DD6}" srcOrd="1" destOrd="0" presId="urn:microsoft.com/office/officeart/2005/8/layout/orgChart1"/>
    <dgm:cxn modelId="{398C5FC9-9FAB-41FF-927D-3029694B020E}" type="presParOf" srcId="{90806A8E-4B77-4FCA-9C9D-61EB5BAB2188}" destId="{794C031C-BDD0-4808-8184-D5A6F28DB849}" srcOrd="1" destOrd="0" presId="urn:microsoft.com/office/officeart/2005/8/layout/orgChart1"/>
    <dgm:cxn modelId="{2F06BE5F-EEAF-45BB-ABE9-B17CCF133F01}" type="presParOf" srcId="{90806A8E-4B77-4FCA-9C9D-61EB5BAB2188}" destId="{A985C133-42A8-4104-999E-0B353FCEE23C}" srcOrd="2" destOrd="0" presId="urn:microsoft.com/office/officeart/2005/8/layout/orgChart1"/>
    <dgm:cxn modelId="{3D29E934-2EAB-46D4-989F-CEDF0DB04B9B}" type="presParOf" srcId="{A985C133-42A8-4104-999E-0B353FCEE23C}" destId="{18C615B9-9E20-42E4-A680-016E5B342A81}" srcOrd="0" destOrd="0" presId="urn:microsoft.com/office/officeart/2005/8/layout/orgChart1"/>
    <dgm:cxn modelId="{3E61D87B-E68C-41BD-A892-0F05FAF6F414}" type="presParOf" srcId="{A985C133-42A8-4104-999E-0B353FCEE23C}" destId="{E394B182-C7D2-4184-8EBA-72412C53BF8F}" srcOrd="1" destOrd="0" presId="urn:microsoft.com/office/officeart/2005/8/layout/orgChart1"/>
    <dgm:cxn modelId="{6CF81C0A-19FE-419E-B203-36F3DDEE1D08}" type="presParOf" srcId="{E394B182-C7D2-4184-8EBA-72412C53BF8F}" destId="{6EC71F7B-EDF6-4F7D-AE08-099FB108CCBE}" srcOrd="0" destOrd="0" presId="urn:microsoft.com/office/officeart/2005/8/layout/orgChart1"/>
    <dgm:cxn modelId="{ED0304A0-0C9F-450C-B57D-2AC2B39AEDE9}" type="presParOf" srcId="{6EC71F7B-EDF6-4F7D-AE08-099FB108CCBE}" destId="{246A9357-7246-4AF2-8778-93149753FD51}" srcOrd="0" destOrd="0" presId="urn:microsoft.com/office/officeart/2005/8/layout/orgChart1"/>
    <dgm:cxn modelId="{EBB3ABCB-BFFD-4D2D-832C-0FFC00FBF6AC}" type="presParOf" srcId="{6EC71F7B-EDF6-4F7D-AE08-099FB108CCBE}" destId="{052E5FB2-C8E5-4F3E-B7F7-91E06B2CAFC4}" srcOrd="1" destOrd="0" presId="urn:microsoft.com/office/officeart/2005/8/layout/orgChart1"/>
    <dgm:cxn modelId="{AB34B78D-3B3F-44CA-A06A-0A96B67996FC}" type="presParOf" srcId="{E394B182-C7D2-4184-8EBA-72412C53BF8F}" destId="{0347BFA9-A02C-4563-9CA6-F867418E9D36}" srcOrd="1" destOrd="0" presId="urn:microsoft.com/office/officeart/2005/8/layout/orgChart1"/>
    <dgm:cxn modelId="{A4671D73-1F6B-44B2-9D5B-A37A9CCCCEFA}" type="presParOf" srcId="{E394B182-C7D2-4184-8EBA-72412C53BF8F}" destId="{F92C8077-B9B3-42E4-A9EF-343DEB8A4183}" srcOrd="2" destOrd="0" presId="urn:microsoft.com/office/officeart/2005/8/layout/orgChart1"/>
    <dgm:cxn modelId="{6A616BE8-EBC5-43BF-BF83-F0ACC65A1914}" type="presParOf" srcId="{8C557430-16B6-4362-BA53-5AC80092677F}" destId="{BC351D5D-0BD3-4204-8BCB-589A86569C18}" srcOrd="6" destOrd="0" presId="urn:microsoft.com/office/officeart/2005/8/layout/orgChart1"/>
    <dgm:cxn modelId="{AD5BC790-E97D-41A1-AB41-28A5585CDBEE}" type="presParOf" srcId="{8C557430-16B6-4362-BA53-5AC80092677F}" destId="{6861BCC5-4A07-4BFA-A2E4-21D1F9B9116C}" srcOrd="7" destOrd="0" presId="urn:microsoft.com/office/officeart/2005/8/layout/orgChart1"/>
    <dgm:cxn modelId="{3AFE63EC-D3AD-4B60-A698-9FF20A0DE733}" type="presParOf" srcId="{6861BCC5-4A07-4BFA-A2E4-21D1F9B9116C}" destId="{FE2D6F10-D2DD-4DC6-B081-265E6DFA2CFB}" srcOrd="0" destOrd="0" presId="urn:microsoft.com/office/officeart/2005/8/layout/orgChart1"/>
    <dgm:cxn modelId="{2E22F4D4-C50E-46EB-BC75-057FAF910B90}" type="presParOf" srcId="{FE2D6F10-D2DD-4DC6-B081-265E6DFA2CFB}" destId="{9C205AD1-2E8C-469A-859A-C9702757FF6D}" srcOrd="0" destOrd="0" presId="urn:microsoft.com/office/officeart/2005/8/layout/orgChart1"/>
    <dgm:cxn modelId="{8DF69D41-F26F-4104-BB7D-F494059FF43F}" type="presParOf" srcId="{FE2D6F10-D2DD-4DC6-B081-265E6DFA2CFB}" destId="{9874D211-E7C3-4EAC-9FC1-F7584BFAED14}" srcOrd="1" destOrd="0" presId="urn:microsoft.com/office/officeart/2005/8/layout/orgChart1"/>
    <dgm:cxn modelId="{D7142E7E-1438-4309-A339-C23F45502EC9}" type="presParOf" srcId="{6861BCC5-4A07-4BFA-A2E4-21D1F9B9116C}" destId="{429101E4-15AC-48CD-B834-C0A6E06F545A}" srcOrd="1" destOrd="0" presId="urn:microsoft.com/office/officeart/2005/8/layout/orgChart1"/>
    <dgm:cxn modelId="{F78DC054-A00A-4A9F-91E1-778067F28EE9}" type="presParOf" srcId="{6861BCC5-4A07-4BFA-A2E4-21D1F9B9116C}" destId="{0672A6D0-D8DB-4701-82D4-858C90D961E0}" srcOrd="2" destOrd="0" presId="urn:microsoft.com/office/officeart/2005/8/layout/orgChart1"/>
    <dgm:cxn modelId="{4F321D6C-58C4-47D6-B2C3-B3022994E61B}" type="presParOf" srcId="{0672A6D0-D8DB-4701-82D4-858C90D961E0}" destId="{DD47C16B-BA7A-49CA-8E88-989512937E69}" srcOrd="0" destOrd="0" presId="urn:microsoft.com/office/officeart/2005/8/layout/orgChart1"/>
    <dgm:cxn modelId="{B87AC629-1479-47F9-B588-5AD9B16747BC}" type="presParOf" srcId="{0672A6D0-D8DB-4701-82D4-858C90D961E0}" destId="{9FD1430C-F01A-4CB8-B00D-6F93B4DA1FFA}" srcOrd="1" destOrd="0" presId="urn:microsoft.com/office/officeart/2005/8/layout/orgChart1"/>
    <dgm:cxn modelId="{60620110-0059-4236-A3AF-8C9784AB15BC}" type="presParOf" srcId="{9FD1430C-F01A-4CB8-B00D-6F93B4DA1FFA}" destId="{1EC41C4E-56DC-44D8-AE38-96B8AAC8A9F8}" srcOrd="0" destOrd="0" presId="urn:microsoft.com/office/officeart/2005/8/layout/orgChart1"/>
    <dgm:cxn modelId="{3F447955-26F9-41A8-BF36-985FA42E77DC}" type="presParOf" srcId="{1EC41C4E-56DC-44D8-AE38-96B8AAC8A9F8}" destId="{45AC033F-C35A-4E92-8D2D-1FAB8C3683D7}" srcOrd="0" destOrd="0" presId="urn:microsoft.com/office/officeart/2005/8/layout/orgChart1"/>
    <dgm:cxn modelId="{BBF5B533-98F7-44FC-9752-E271D425ACF1}" type="presParOf" srcId="{1EC41C4E-56DC-44D8-AE38-96B8AAC8A9F8}" destId="{C47BC537-A8C0-4B9E-8388-7EE375101C01}" srcOrd="1" destOrd="0" presId="urn:microsoft.com/office/officeart/2005/8/layout/orgChart1"/>
    <dgm:cxn modelId="{5EF1D5F7-000C-44EC-A545-27AF18FF55C8}" type="presParOf" srcId="{9FD1430C-F01A-4CB8-B00D-6F93B4DA1FFA}" destId="{D54D7037-276B-4965-A328-50E777C00405}" srcOrd="1" destOrd="0" presId="urn:microsoft.com/office/officeart/2005/8/layout/orgChart1"/>
    <dgm:cxn modelId="{21B4B0E0-84A3-4FE6-B941-41F741145B5B}" type="presParOf" srcId="{9FD1430C-F01A-4CB8-B00D-6F93B4DA1FFA}" destId="{5C236CE6-6055-433E-8C4F-E254F3A9F1BD}" srcOrd="2" destOrd="0" presId="urn:microsoft.com/office/officeart/2005/8/layout/orgChart1"/>
    <dgm:cxn modelId="{9D0EF438-17EC-4EED-B7F2-5E064CD58F7A}" type="presParOf" srcId="{8C557430-16B6-4362-BA53-5AC80092677F}" destId="{C79FEADA-174D-4E6E-8710-4218BC6D5B88}" srcOrd="8" destOrd="0" presId="urn:microsoft.com/office/officeart/2005/8/layout/orgChart1"/>
    <dgm:cxn modelId="{B1AA620B-5EF2-4E84-9054-CFC198A32956}" type="presParOf" srcId="{8C557430-16B6-4362-BA53-5AC80092677F}" destId="{B5EDE069-D256-417E-8371-6D30E1F69F70}" srcOrd="9" destOrd="0" presId="urn:microsoft.com/office/officeart/2005/8/layout/orgChart1"/>
    <dgm:cxn modelId="{7AB3FEAA-40BA-47F4-B97F-D4599D425123}" type="presParOf" srcId="{B5EDE069-D256-417E-8371-6D30E1F69F70}" destId="{C83A3C5B-CB76-4987-857D-06CCBC47CF27}" srcOrd="0" destOrd="0" presId="urn:microsoft.com/office/officeart/2005/8/layout/orgChart1"/>
    <dgm:cxn modelId="{D561DDF8-C6E5-4DD1-9264-8F8D0C60E91D}" type="presParOf" srcId="{C83A3C5B-CB76-4987-857D-06CCBC47CF27}" destId="{65D2EE0F-7136-420E-A6ED-6E65A04013E6}" srcOrd="0" destOrd="0" presId="urn:microsoft.com/office/officeart/2005/8/layout/orgChart1"/>
    <dgm:cxn modelId="{BDA213FA-E87E-4A45-9ABF-9C8627E2E33A}" type="presParOf" srcId="{C83A3C5B-CB76-4987-857D-06CCBC47CF27}" destId="{40A33772-C1C0-4FAA-92A2-00993B90F454}" srcOrd="1" destOrd="0" presId="urn:microsoft.com/office/officeart/2005/8/layout/orgChart1"/>
    <dgm:cxn modelId="{1064F34B-4214-4A16-8369-E25BD9A441C8}" type="presParOf" srcId="{B5EDE069-D256-417E-8371-6D30E1F69F70}" destId="{00D5794C-CB7C-4345-9EEE-4CFF7A4825A7}" srcOrd="1" destOrd="0" presId="urn:microsoft.com/office/officeart/2005/8/layout/orgChart1"/>
    <dgm:cxn modelId="{AA4FCE14-8F2F-4F16-911B-AB64EB7B96A7}" type="presParOf" srcId="{B5EDE069-D256-417E-8371-6D30E1F69F70}" destId="{366AD342-18F1-434D-BC73-507B7CDEA6B5}" srcOrd="2" destOrd="0" presId="urn:microsoft.com/office/officeart/2005/8/layout/orgChart1"/>
    <dgm:cxn modelId="{2F3D6499-B188-4C1C-9E85-AFFAC5AE77A9}" type="presParOf" srcId="{366AD342-18F1-434D-BC73-507B7CDEA6B5}" destId="{920CD1BD-0645-46B8-97FA-C1DEB55DE0F5}" srcOrd="0" destOrd="0" presId="urn:microsoft.com/office/officeart/2005/8/layout/orgChart1"/>
    <dgm:cxn modelId="{C47A6560-1D91-48A7-910D-E931C016C2E0}" type="presParOf" srcId="{366AD342-18F1-434D-BC73-507B7CDEA6B5}" destId="{F67B8259-421B-4F04-8FC5-7742E7576ECB}" srcOrd="1" destOrd="0" presId="urn:microsoft.com/office/officeart/2005/8/layout/orgChart1"/>
    <dgm:cxn modelId="{B1F245EF-362C-4ECB-892D-30E6DF42B6F1}" type="presParOf" srcId="{F67B8259-421B-4F04-8FC5-7742E7576ECB}" destId="{755DE7A1-CE11-49A2-BFBE-CFBAC48C0790}" srcOrd="0" destOrd="0" presId="urn:microsoft.com/office/officeart/2005/8/layout/orgChart1"/>
    <dgm:cxn modelId="{22D686CE-37FB-4946-BED5-8C13710011D5}" type="presParOf" srcId="{755DE7A1-CE11-49A2-BFBE-CFBAC48C0790}" destId="{75B13EF8-A548-478E-9089-BCA1309C30D7}" srcOrd="0" destOrd="0" presId="urn:microsoft.com/office/officeart/2005/8/layout/orgChart1"/>
    <dgm:cxn modelId="{993ED170-A6FF-4D21-8B66-628717D8508E}" type="presParOf" srcId="{755DE7A1-CE11-49A2-BFBE-CFBAC48C0790}" destId="{85D265BE-0640-4CA4-9FDB-E7094C54C094}" srcOrd="1" destOrd="0" presId="urn:microsoft.com/office/officeart/2005/8/layout/orgChart1"/>
    <dgm:cxn modelId="{E489E404-5536-480B-913F-61C3099A3954}" type="presParOf" srcId="{F67B8259-421B-4F04-8FC5-7742E7576ECB}" destId="{0088E86F-0293-4099-A9E5-93934DFC1297}" srcOrd="1" destOrd="0" presId="urn:microsoft.com/office/officeart/2005/8/layout/orgChart1"/>
    <dgm:cxn modelId="{E8C48089-D070-4A3A-BD91-D755345F561B}" type="presParOf" srcId="{F67B8259-421B-4F04-8FC5-7742E7576ECB}" destId="{902EEFE1-B3D8-4B7C-ABEF-516ECB5C9D67}" srcOrd="2" destOrd="0" presId="urn:microsoft.com/office/officeart/2005/8/layout/orgChart1"/>
    <dgm:cxn modelId="{A620DCBB-BDCF-481D-B20F-32D224325D2B}" type="presParOf" srcId="{FBB0A8E5-E78F-4072-9D1C-05CCCE9A07D9}" destId="{A12B5573-EC77-472E-8333-8E8022B2A0F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CD1BD-0645-46B8-97FA-C1DEB55DE0F5}">
      <dsp:nvSpPr>
        <dsp:cNvPr id="0" name=""/>
        <dsp:cNvSpPr/>
      </dsp:nvSpPr>
      <dsp:spPr>
        <a:xfrm>
          <a:off x="10655421" y="2485575"/>
          <a:ext cx="160142" cy="1388196"/>
        </a:xfrm>
        <a:custGeom>
          <a:avLst/>
          <a:gdLst/>
          <a:ahLst/>
          <a:cxnLst/>
          <a:rect l="0" t="0" r="0" b="0"/>
          <a:pathLst>
            <a:path>
              <a:moveTo>
                <a:pt x="160142" y="0"/>
              </a:moveTo>
              <a:lnTo>
                <a:pt x="160142" y="1388196"/>
              </a:lnTo>
              <a:lnTo>
                <a:pt x="0" y="1388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9FEADA-174D-4E6E-8710-4218BC6D5B88}">
      <dsp:nvSpPr>
        <dsp:cNvPr id="0" name=""/>
        <dsp:cNvSpPr/>
      </dsp:nvSpPr>
      <dsp:spPr>
        <a:xfrm>
          <a:off x="6438431" y="1402706"/>
          <a:ext cx="4377132" cy="320285"/>
        </a:xfrm>
        <a:custGeom>
          <a:avLst/>
          <a:gdLst/>
          <a:ahLst/>
          <a:cxnLst/>
          <a:rect l="0" t="0" r="0" b="0"/>
          <a:pathLst>
            <a:path>
              <a:moveTo>
                <a:pt x="0" y="0"/>
              </a:moveTo>
              <a:lnTo>
                <a:pt x="0" y="160142"/>
              </a:lnTo>
              <a:lnTo>
                <a:pt x="4377132" y="160142"/>
              </a:lnTo>
              <a:lnTo>
                <a:pt x="4377132"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7C16B-BA7A-49CA-8E88-989512937E69}">
      <dsp:nvSpPr>
        <dsp:cNvPr id="0" name=""/>
        <dsp:cNvSpPr/>
      </dsp:nvSpPr>
      <dsp:spPr>
        <a:xfrm>
          <a:off x="8557248" y="2485575"/>
          <a:ext cx="139918" cy="1400363"/>
        </a:xfrm>
        <a:custGeom>
          <a:avLst/>
          <a:gdLst/>
          <a:ahLst/>
          <a:cxnLst/>
          <a:rect l="0" t="0" r="0" b="0"/>
          <a:pathLst>
            <a:path>
              <a:moveTo>
                <a:pt x="139918" y="0"/>
              </a:moveTo>
              <a:lnTo>
                <a:pt x="139918" y="1400363"/>
              </a:lnTo>
              <a:lnTo>
                <a:pt x="0" y="14003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351D5D-0BD3-4204-8BCB-589A86569C18}">
      <dsp:nvSpPr>
        <dsp:cNvPr id="0" name=""/>
        <dsp:cNvSpPr/>
      </dsp:nvSpPr>
      <dsp:spPr>
        <a:xfrm>
          <a:off x="6438431" y="1402706"/>
          <a:ext cx="2258735" cy="320285"/>
        </a:xfrm>
        <a:custGeom>
          <a:avLst/>
          <a:gdLst/>
          <a:ahLst/>
          <a:cxnLst/>
          <a:rect l="0" t="0" r="0" b="0"/>
          <a:pathLst>
            <a:path>
              <a:moveTo>
                <a:pt x="0" y="0"/>
              </a:moveTo>
              <a:lnTo>
                <a:pt x="0" y="160142"/>
              </a:lnTo>
              <a:lnTo>
                <a:pt x="2258735" y="160142"/>
              </a:lnTo>
              <a:lnTo>
                <a:pt x="2258735"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615B9-9E20-42E4-A680-016E5B342A81}">
      <dsp:nvSpPr>
        <dsp:cNvPr id="0" name=""/>
        <dsp:cNvSpPr/>
      </dsp:nvSpPr>
      <dsp:spPr>
        <a:xfrm>
          <a:off x="6418627" y="2485575"/>
          <a:ext cx="160142" cy="1423808"/>
        </a:xfrm>
        <a:custGeom>
          <a:avLst/>
          <a:gdLst/>
          <a:ahLst/>
          <a:cxnLst/>
          <a:rect l="0" t="0" r="0" b="0"/>
          <a:pathLst>
            <a:path>
              <a:moveTo>
                <a:pt x="160142" y="0"/>
              </a:moveTo>
              <a:lnTo>
                <a:pt x="160142" y="1423808"/>
              </a:lnTo>
              <a:lnTo>
                <a:pt x="0" y="14238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9C1CF-8450-4A57-A7AF-15BA58CB00D4}">
      <dsp:nvSpPr>
        <dsp:cNvPr id="0" name=""/>
        <dsp:cNvSpPr/>
      </dsp:nvSpPr>
      <dsp:spPr>
        <a:xfrm>
          <a:off x="6438431" y="1402706"/>
          <a:ext cx="140338" cy="320285"/>
        </a:xfrm>
        <a:custGeom>
          <a:avLst/>
          <a:gdLst/>
          <a:ahLst/>
          <a:cxnLst/>
          <a:rect l="0" t="0" r="0" b="0"/>
          <a:pathLst>
            <a:path>
              <a:moveTo>
                <a:pt x="0" y="0"/>
              </a:moveTo>
              <a:lnTo>
                <a:pt x="0" y="160142"/>
              </a:lnTo>
              <a:lnTo>
                <a:pt x="140338" y="160142"/>
              </a:lnTo>
              <a:lnTo>
                <a:pt x="140338"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B3C518-0F1B-4878-837E-29132D53A8CF}">
      <dsp:nvSpPr>
        <dsp:cNvPr id="0" name=""/>
        <dsp:cNvSpPr/>
      </dsp:nvSpPr>
      <dsp:spPr>
        <a:xfrm>
          <a:off x="4300230" y="2485575"/>
          <a:ext cx="160142" cy="1422882"/>
        </a:xfrm>
        <a:custGeom>
          <a:avLst/>
          <a:gdLst/>
          <a:ahLst/>
          <a:cxnLst/>
          <a:rect l="0" t="0" r="0" b="0"/>
          <a:pathLst>
            <a:path>
              <a:moveTo>
                <a:pt x="160142" y="0"/>
              </a:moveTo>
              <a:lnTo>
                <a:pt x="160142" y="1422882"/>
              </a:lnTo>
              <a:lnTo>
                <a:pt x="0" y="14228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59A8FA-6F90-4BDC-99ED-C6107E9837EA}">
      <dsp:nvSpPr>
        <dsp:cNvPr id="0" name=""/>
        <dsp:cNvSpPr/>
      </dsp:nvSpPr>
      <dsp:spPr>
        <a:xfrm>
          <a:off x="4460373" y="1402706"/>
          <a:ext cx="1978058" cy="320285"/>
        </a:xfrm>
        <a:custGeom>
          <a:avLst/>
          <a:gdLst/>
          <a:ahLst/>
          <a:cxnLst/>
          <a:rect l="0" t="0" r="0" b="0"/>
          <a:pathLst>
            <a:path>
              <a:moveTo>
                <a:pt x="1978058" y="0"/>
              </a:moveTo>
              <a:lnTo>
                <a:pt x="1978058"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E8D6D-4564-4D0F-A154-718A6698F2CE}">
      <dsp:nvSpPr>
        <dsp:cNvPr id="0" name=""/>
        <dsp:cNvSpPr/>
      </dsp:nvSpPr>
      <dsp:spPr>
        <a:xfrm>
          <a:off x="2041495" y="2485575"/>
          <a:ext cx="160142" cy="1412957"/>
        </a:xfrm>
        <a:custGeom>
          <a:avLst/>
          <a:gdLst/>
          <a:ahLst/>
          <a:cxnLst/>
          <a:rect l="0" t="0" r="0" b="0"/>
          <a:pathLst>
            <a:path>
              <a:moveTo>
                <a:pt x="160142" y="0"/>
              </a:moveTo>
              <a:lnTo>
                <a:pt x="160142" y="1412957"/>
              </a:lnTo>
              <a:lnTo>
                <a:pt x="0" y="14129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B4215-7846-4574-A6FC-15152ABB9B59}">
      <dsp:nvSpPr>
        <dsp:cNvPr id="0" name=""/>
        <dsp:cNvSpPr/>
      </dsp:nvSpPr>
      <dsp:spPr>
        <a:xfrm>
          <a:off x="2201637" y="1402706"/>
          <a:ext cx="4236794" cy="320285"/>
        </a:xfrm>
        <a:custGeom>
          <a:avLst/>
          <a:gdLst/>
          <a:ahLst/>
          <a:cxnLst/>
          <a:rect l="0" t="0" r="0" b="0"/>
          <a:pathLst>
            <a:path>
              <a:moveTo>
                <a:pt x="4236794" y="0"/>
              </a:moveTo>
              <a:lnTo>
                <a:pt x="4236794"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DFE4E-1546-4A01-BC18-BEF7668F6DC3}">
      <dsp:nvSpPr>
        <dsp:cNvPr id="0" name=""/>
        <dsp:cNvSpPr/>
      </dsp:nvSpPr>
      <dsp:spPr>
        <a:xfrm>
          <a:off x="5539376" y="640122"/>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Fault Injection Attacks</a:t>
          </a:r>
        </a:p>
      </dsp:txBody>
      <dsp:txXfrm>
        <a:off x="5539376" y="640122"/>
        <a:ext cx="1798111" cy="762583"/>
      </dsp:txXfrm>
    </dsp:sp>
    <dsp:sp modelId="{5DEA012F-91B9-4930-A62C-CD73E607F667}">
      <dsp:nvSpPr>
        <dsp:cNvPr id="0" name=""/>
        <dsp:cNvSpPr/>
      </dsp:nvSpPr>
      <dsp:spPr>
        <a:xfrm>
          <a:off x="1162243" y="1722991"/>
          <a:ext cx="2078788"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Voltage Glitch</a:t>
          </a:r>
        </a:p>
      </dsp:txBody>
      <dsp:txXfrm>
        <a:off x="1162243" y="1722991"/>
        <a:ext cx="2078788" cy="762583"/>
      </dsp:txXfrm>
    </dsp:sp>
    <dsp:sp modelId="{E1177507-8EF3-440D-8509-4C208AC41678}">
      <dsp:nvSpPr>
        <dsp:cNvPr id="0" name=""/>
        <dsp:cNvSpPr/>
      </dsp:nvSpPr>
      <dsp:spPr>
        <a:xfrm>
          <a:off x="3245" y="2805860"/>
          <a:ext cx="2038249" cy="218534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Depletion: </a:t>
          </a:r>
          <a:r>
            <a:rPr lang="en-US" sz="1800" kern="1200">
              <a:solidFill>
                <a:schemeClr val="tx1"/>
              </a:solidFill>
              <a:latin typeface="Arial" panose="020B0604020202020204" pitchFamily="34" charset="0"/>
              <a:cs typeface="Arial" panose="020B0604020202020204" pitchFamily="34" charset="0"/>
            </a:rPr>
            <a:t>increases delay    in wire</a:t>
          </a:r>
          <a:endParaRPr lang="en-US" sz="2000" kern="1200">
            <a:solidFill>
              <a:schemeClr val="tx1"/>
            </a:solidFill>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Spike: </a:t>
          </a:r>
          <a:r>
            <a:rPr lang="en-US" sz="1800" kern="1200">
              <a:solidFill>
                <a:schemeClr val="tx1"/>
              </a:solidFill>
              <a:latin typeface="Arial" panose="020B0604020202020204" pitchFamily="34" charset="0"/>
              <a:cs typeface="Arial" panose="020B0604020202020204" pitchFamily="34" charset="0"/>
            </a:rPr>
            <a:t>setup time violation</a:t>
          </a:r>
          <a:endParaRPr lang="en-US" sz="2000" kern="1200">
            <a:solidFill>
              <a:schemeClr val="tx1"/>
            </a:solidFill>
            <a:latin typeface="Arial" panose="020B0604020202020204" pitchFamily="34" charset="0"/>
            <a:cs typeface="Arial" panose="020B0604020202020204" pitchFamily="34" charset="0"/>
          </a:endParaRPr>
        </a:p>
      </dsp:txBody>
      <dsp:txXfrm>
        <a:off x="3245" y="2805860"/>
        <a:ext cx="2038249" cy="2185344"/>
      </dsp:txXfrm>
    </dsp:sp>
    <dsp:sp modelId="{33E474F1-3233-4F17-A473-5E26E03A9694}">
      <dsp:nvSpPr>
        <dsp:cNvPr id="0" name=""/>
        <dsp:cNvSpPr/>
      </dsp:nvSpPr>
      <dsp:spPr>
        <a:xfrm>
          <a:off x="3561317"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Clock Glitch</a:t>
          </a:r>
        </a:p>
      </dsp:txBody>
      <dsp:txXfrm>
        <a:off x="3561317" y="1722991"/>
        <a:ext cx="1798111" cy="762583"/>
      </dsp:txXfrm>
    </dsp:sp>
    <dsp:sp modelId="{EC973653-9A6B-4112-9A22-E00E9F758EDF}">
      <dsp:nvSpPr>
        <dsp:cNvPr id="0" name=""/>
        <dsp:cNvSpPr/>
      </dsp:nvSpPr>
      <dsp:spPr>
        <a:xfrm>
          <a:off x="2597884" y="2805860"/>
          <a:ext cx="1702346" cy="220519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Period Decrease: </a:t>
          </a:r>
          <a:br>
            <a:rPr lang="en-US" sz="2000" kern="1200">
              <a:solidFill>
                <a:schemeClr val="tx1"/>
              </a:solidFill>
              <a:latin typeface="Arial" panose="020B0604020202020204" pitchFamily="34" charset="0"/>
              <a:cs typeface="Arial" panose="020B0604020202020204" pitchFamily="34" charset="0"/>
            </a:rPr>
          </a:br>
          <a:r>
            <a:rPr lang="en-US" sz="1800" kern="1200">
              <a:solidFill>
                <a:schemeClr val="tx1"/>
              </a:solidFill>
              <a:latin typeface="Arial" panose="020B0604020202020204" pitchFamily="34" charset="0"/>
              <a:cs typeface="Arial" panose="020B0604020202020204" pitchFamily="34" charset="0"/>
            </a:rPr>
            <a:t>Setup/hold time violation</a:t>
          </a:r>
          <a:endParaRPr lang="en-US" sz="2000" kern="1200">
            <a:solidFill>
              <a:schemeClr val="tx1"/>
            </a:solidFill>
            <a:latin typeface="Arial" panose="020B0604020202020204" pitchFamily="34" charset="0"/>
            <a:cs typeface="Arial" panose="020B0604020202020204" pitchFamily="34" charset="0"/>
          </a:endParaRPr>
        </a:p>
      </dsp:txBody>
      <dsp:txXfrm>
        <a:off x="2597884" y="2805860"/>
        <a:ext cx="1702346" cy="2205194"/>
      </dsp:txXfrm>
    </dsp:sp>
    <dsp:sp modelId="{9C4BDF55-299B-445D-A796-FC1D4D64B4D8}">
      <dsp:nvSpPr>
        <dsp:cNvPr id="0" name=""/>
        <dsp:cNvSpPr/>
      </dsp:nvSpPr>
      <dsp:spPr>
        <a:xfrm>
          <a:off x="5679714"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EMFI</a:t>
          </a:r>
        </a:p>
      </dsp:txBody>
      <dsp:txXfrm>
        <a:off x="5679714" y="1722991"/>
        <a:ext cx="1798111" cy="762583"/>
      </dsp:txXfrm>
    </dsp:sp>
    <dsp:sp modelId="{246A9357-7246-4AF2-8778-93149753FD51}">
      <dsp:nvSpPr>
        <dsp:cNvPr id="0" name=""/>
        <dsp:cNvSpPr/>
      </dsp:nvSpPr>
      <dsp:spPr>
        <a:xfrm>
          <a:off x="5007084" y="2805860"/>
          <a:ext cx="1411542" cy="2207047"/>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Inducing Eddy Current</a:t>
          </a:r>
        </a:p>
      </dsp:txBody>
      <dsp:txXfrm>
        <a:off x="5007084" y="2805860"/>
        <a:ext cx="1411542" cy="2207047"/>
      </dsp:txXfrm>
    </dsp:sp>
    <dsp:sp modelId="{9C205AD1-2E8C-469A-859A-C9702757FF6D}">
      <dsp:nvSpPr>
        <dsp:cNvPr id="0" name=""/>
        <dsp:cNvSpPr/>
      </dsp:nvSpPr>
      <dsp:spPr>
        <a:xfrm>
          <a:off x="7798111"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Laser</a:t>
          </a:r>
        </a:p>
      </dsp:txBody>
      <dsp:txXfrm>
        <a:off x="7798111" y="1722991"/>
        <a:ext cx="1798111" cy="762583"/>
      </dsp:txXfrm>
    </dsp:sp>
    <dsp:sp modelId="{45AC033F-C35A-4E92-8D2D-1FAB8C3683D7}">
      <dsp:nvSpPr>
        <dsp:cNvPr id="0" name=""/>
        <dsp:cNvSpPr/>
      </dsp:nvSpPr>
      <dsp:spPr>
        <a:xfrm>
          <a:off x="6846208" y="2805860"/>
          <a:ext cx="1711040" cy="2160156"/>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p>
      </dsp:txBody>
      <dsp:txXfrm>
        <a:off x="6846208" y="2805860"/>
        <a:ext cx="1711040" cy="2160156"/>
      </dsp:txXfrm>
    </dsp:sp>
    <dsp:sp modelId="{65D2EE0F-7136-420E-A6ED-6E65A04013E6}">
      <dsp:nvSpPr>
        <dsp:cNvPr id="0" name=""/>
        <dsp:cNvSpPr/>
      </dsp:nvSpPr>
      <dsp:spPr>
        <a:xfrm>
          <a:off x="9916508"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Optical</a:t>
          </a:r>
        </a:p>
      </dsp:txBody>
      <dsp:txXfrm>
        <a:off x="9916508" y="1722991"/>
        <a:ext cx="1798111" cy="762583"/>
      </dsp:txXfrm>
    </dsp:sp>
    <dsp:sp modelId="{75B13EF8-A548-478E-9089-BCA1309C30D7}">
      <dsp:nvSpPr>
        <dsp:cNvPr id="0" name=""/>
        <dsp:cNvSpPr/>
      </dsp:nvSpPr>
      <dsp:spPr>
        <a:xfrm>
          <a:off x="8929252" y="2805860"/>
          <a:ext cx="1726169" cy="2135822"/>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endParaRPr lang="en-US" sz="1800" kern="1200">
            <a:solidFill>
              <a:schemeClr val="tx1"/>
            </a:solidFill>
            <a:latin typeface="Arial" panose="020B0604020202020204" pitchFamily="34" charset="0"/>
            <a:cs typeface="Arial" panose="020B0604020202020204" pitchFamily="34" charset="0"/>
          </a:endParaRPr>
        </a:p>
      </dsp:txBody>
      <dsp:txXfrm>
        <a:off x="8929252" y="2805860"/>
        <a:ext cx="1726169" cy="21358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9B122-D7EA-46F1-916B-0029FAA35E7D}" type="datetimeFigureOut">
              <a:rPr lang="en-US" smtClean="0"/>
              <a:t>6/23/2025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71EF5B-51A8-4BA3-909E-D0AB5D0CE4D3}" type="slidenum">
              <a:rPr lang="en-US" smtClean="0"/>
              <a:t>‹#›</a:t>
            </a:fld>
            <a:endParaRPr lang="en-US"/>
          </a:p>
        </p:txBody>
      </p:sp>
    </p:spTree>
    <p:extLst>
      <p:ext uri="{BB962C8B-B14F-4D97-AF65-F5344CB8AC3E}">
        <p14:creationId xmlns:p14="http://schemas.microsoft.com/office/powerpoint/2010/main" val="41088375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94E5B-94CB-48A4-99FB-100CBD643FFC}"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6417C-17BA-459C-99BF-81CD241C4F0B}" type="slidenum">
              <a:rPr lang="en-US" smtClean="0"/>
              <a:t>‹#›</a:t>
            </a:fld>
            <a:endParaRPr lang="en-US"/>
          </a:p>
        </p:txBody>
      </p:sp>
    </p:spTree>
    <p:extLst>
      <p:ext uri="{BB962C8B-B14F-4D97-AF65-F5344CB8AC3E}">
        <p14:creationId xmlns:p14="http://schemas.microsoft.com/office/powerpoint/2010/main" val="1633621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5C2BF-AEB0-CAB9-DAA8-6644CB6C7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50F68-4F55-EAB2-5396-3E12BFE44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DEBC5-5EC7-DFC7-5526-1A18A2E305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3ED155-4F78-4898-3BD2-0CCD03A895AC}"/>
              </a:ext>
            </a:extLst>
          </p:cNvPr>
          <p:cNvSpPr>
            <a:spLocks noGrp="1"/>
          </p:cNvSpPr>
          <p:nvPr>
            <p:ph type="sldNum" sz="quarter" idx="5"/>
          </p:nvPr>
        </p:nvSpPr>
        <p:spPr/>
        <p:txBody>
          <a:bodyPr/>
          <a:lstStyle/>
          <a:p>
            <a:fld id="{A4B9E752-9777-4178-8FE0-188F168C1A4C}" type="slidenum">
              <a:rPr lang="en-US" smtClean="0"/>
              <a:t>3</a:t>
            </a:fld>
            <a:endParaRPr lang="en-US"/>
          </a:p>
        </p:txBody>
      </p:sp>
    </p:spTree>
    <p:extLst>
      <p:ext uri="{BB962C8B-B14F-4D97-AF65-F5344CB8AC3E}">
        <p14:creationId xmlns:p14="http://schemas.microsoft.com/office/powerpoint/2010/main" val="2302112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12</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59E50-910C-D71A-D015-1BC203E3EB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F7D57A-F5D8-5441-E97C-CA792912E4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1E527F-FC25-970B-023B-A4B66DB65D3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7C9134-4254-3357-089D-7C5C903CA713}"/>
              </a:ext>
            </a:extLst>
          </p:cNvPr>
          <p:cNvSpPr>
            <a:spLocks noGrp="1"/>
          </p:cNvSpPr>
          <p:nvPr>
            <p:ph type="sldNum" sz="quarter" idx="5"/>
          </p:nvPr>
        </p:nvSpPr>
        <p:spPr/>
        <p:txBody>
          <a:bodyPr/>
          <a:lstStyle/>
          <a:p>
            <a:fld id="{33756BC6-D613-D847-AE7E-F33AD45D532E}" type="slidenum">
              <a:rPr lang="en-US" smtClean="0"/>
              <a:t>13</a:t>
            </a:fld>
            <a:endParaRPr lang="en-US"/>
          </a:p>
        </p:txBody>
      </p:sp>
    </p:spTree>
    <p:extLst>
      <p:ext uri="{BB962C8B-B14F-4D97-AF65-F5344CB8AC3E}">
        <p14:creationId xmlns:p14="http://schemas.microsoft.com/office/powerpoint/2010/main" val="193429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how fault-injection attacks impact hardware at the circuit level, we explore different fault injection attack modalities.</a:t>
            </a:r>
            <a:br>
              <a:rPr lang="en-US">
                <a:cs typeface="+mn-lt"/>
              </a:rPr>
            </a:br>
            <a:endParaRPr lang="en-US">
              <a:cs typeface="+mn-lt"/>
            </a:endParaRPr>
          </a:p>
          <a:p>
            <a:pPr marL="171450" indent="-171450">
              <a:buFont typeface="Arial"/>
              <a:buChar char="•"/>
            </a:pPr>
            <a:r>
              <a:rPr lang="en-US"/>
              <a:t>Voltage depletion increases delay in wire, and voltage spike violate setup time.</a:t>
            </a:r>
            <a:endParaRPr lang="en-US">
              <a:ea typeface="Calibri"/>
              <a:cs typeface="Calibri"/>
            </a:endParaRPr>
          </a:p>
          <a:p>
            <a:pPr marL="171450" indent="-171450">
              <a:buFont typeface="Arial"/>
              <a:buChar char="•"/>
            </a:pPr>
            <a:r>
              <a:rPr lang="en-US"/>
              <a:t>Clock glitch violates setup/hold time</a:t>
            </a:r>
            <a:endParaRPr lang="en-US">
              <a:ea typeface="Calibri"/>
              <a:cs typeface="Calibri"/>
            </a:endParaRPr>
          </a:p>
          <a:p>
            <a:pPr marL="171450" indent="-171450">
              <a:buFont typeface="Arial"/>
              <a:buChar char="•"/>
            </a:pPr>
            <a:r>
              <a:rPr lang="en-US"/>
              <a:t>EMFI introduces Eddy current</a:t>
            </a:r>
            <a:endParaRPr lang="en-US">
              <a:ea typeface="Calibri"/>
              <a:cs typeface="Calibri"/>
            </a:endParaRPr>
          </a:p>
          <a:p>
            <a:pPr marL="171450" indent="-171450">
              <a:buFont typeface="Arial"/>
              <a:buChar char="•"/>
            </a:pPr>
            <a:r>
              <a:rPr lang="en-US"/>
              <a:t>Optical and laser-based ones, exploit physical vulnerabilities in hardware by changing the transistor states due to current flow.</a:t>
            </a:r>
            <a:endParaRPr lang="en-US">
              <a:ea typeface="Calibri"/>
              <a:cs typeface="Calibri"/>
            </a:endParaRPr>
          </a:p>
          <a:p>
            <a:pPr marL="171450" indent="-171450">
              <a:buFont typeface="Arial"/>
              <a:buChar char="•"/>
            </a:pPr>
            <a:endParaRPr lang="en-US"/>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a:t>In this paper, we focus on Laser Fault Injection which can be physically modeled by the induced current causing the bit flip. </a:t>
            </a:r>
            <a:endParaRPr lang="en-US">
              <a:ea typeface="Calibri"/>
              <a:cs typeface="Calibri"/>
            </a:endParaRPr>
          </a:p>
          <a:p>
            <a:pPr marL="0" indent="0">
              <a:buFont typeface="Arial"/>
              <a:buNone/>
            </a:pPr>
            <a:br>
              <a:rPr lang="en-US">
                <a:cs typeface="+mn-lt"/>
              </a:rPr>
            </a:br>
            <a:br>
              <a:rPr lang="en-US">
                <a:cs typeface="+mn-lt"/>
              </a:rPr>
            </a:br>
            <a:endParaRPr lang="en-US"/>
          </a:p>
          <a:p>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14</a:t>
            </a:fld>
            <a:endParaRPr lang="en-US"/>
          </a:p>
        </p:txBody>
      </p:sp>
    </p:spTree>
    <p:extLst>
      <p:ext uri="{BB962C8B-B14F-4D97-AF65-F5344CB8AC3E}">
        <p14:creationId xmlns:p14="http://schemas.microsoft.com/office/powerpoint/2010/main" val="3295568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attack model is grey box because adversary needs to know security critical locations and this is a fair assumption because attacker can find out physical layout info from physical inspection, </a:t>
            </a:r>
            <a:r>
              <a:rPr lang="en-US" err="1"/>
              <a:t>etc</a:t>
            </a:r>
            <a:endParaRPr lang="en-US"/>
          </a:p>
          <a:p>
            <a:endParaRPr lang="en-US"/>
          </a:p>
          <a:p>
            <a:r>
              <a:rPr lang="en-US"/>
              <a:t>It is assumed attacker has necessary tools and resources to inject the fault.</a:t>
            </a:r>
          </a:p>
        </p:txBody>
      </p:sp>
      <p:sp>
        <p:nvSpPr>
          <p:cNvPr id="4" name="Slide Number Placeholder 3"/>
          <p:cNvSpPr>
            <a:spLocks noGrp="1"/>
          </p:cNvSpPr>
          <p:nvPr>
            <p:ph type="sldNum" sz="quarter" idx="5"/>
          </p:nvPr>
        </p:nvSpPr>
        <p:spPr/>
        <p:txBody>
          <a:bodyPr/>
          <a:lstStyle/>
          <a:p>
            <a:fld id="{33756BC6-D613-D847-AE7E-F33AD45D532E}" type="slidenum">
              <a:rPr lang="en-US" smtClean="0"/>
              <a:t>15</a:t>
            </a:fld>
            <a:endParaRPr lang="en-US"/>
          </a:p>
        </p:txBody>
      </p:sp>
    </p:spTree>
    <p:extLst>
      <p:ext uri="{BB962C8B-B14F-4D97-AF65-F5344CB8AC3E}">
        <p14:creationId xmlns:p14="http://schemas.microsoft.com/office/powerpoint/2010/main" val="247277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pPr defTabSz="457200"/>
            <a:r>
              <a:rPr lang="en-US">
                <a:sym typeface="Helvetica"/>
              </a:rPr>
              <a:t>Here, we characterize the laser fault injection and determine how faults can be introduced, their duration, and their effects.</a:t>
            </a:r>
            <a:br>
              <a:rPr lang="en-US">
                <a:cs typeface="+mn-lt"/>
              </a:rPr>
            </a:br>
            <a:br>
              <a:rPr lang="en-US">
                <a:cs typeface="+mn-lt"/>
              </a:rPr>
            </a:br>
            <a:br>
              <a:rPr lang="en-US">
                <a:cs typeface="+mn-lt"/>
              </a:rPr>
            </a:br>
            <a:r>
              <a:rPr lang="en-US">
                <a:sym typeface="Helvetica"/>
              </a:rPr>
              <a:t>Since laser alters transistor behavior by introducing current, laser faults </a:t>
            </a:r>
            <a:r>
              <a:rPr kumimoji="0" lang="en-US" b="0" i="0" u="none" strike="noStrike" cap="none" spc="0" normalizeH="0" baseline="0">
                <a:ln>
                  <a:noFill/>
                </a:ln>
                <a:effectLst/>
                <a:uFillTx/>
                <a:sym typeface="Helvetica"/>
              </a:rPr>
              <a:t>can be thought of an extra current source between output and VDD (for bit flip 0 to 1); or output and ground (for bit flip 1 to 0)</a:t>
            </a:r>
            <a:endParaRPr lang="en-US" b="0" i="0" u="none" strike="noStrike" cap="none" spc="0" normalizeH="0" baseline="0">
              <a:ln>
                <a:noFill/>
              </a:ln>
              <a:effectLst/>
              <a:uFillTx/>
            </a:endParaRPr>
          </a:p>
          <a:p>
            <a:pPr marL="0" marR="0" indent="0" algn="l" defTabSz="457200">
              <a:lnSpc>
                <a:spcPct val="100000"/>
              </a:lnSpc>
              <a:spcBef>
                <a:spcPts val="0"/>
              </a:spcBef>
              <a:spcAft>
                <a:spcPts val="0"/>
              </a:spcAft>
              <a:buNone/>
              <a:tabLst/>
            </a:pPr>
            <a:endParaRPr lang="en-US" b="0" i="0" u="none" strike="noStrike" cap="none" spc="0" normalizeH="0" baseline="0">
              <a:ln>
                <a:noFill/>
              </a:ln>
              <a:effectLst/>
              <a:uFillTx/>
            </a:endParaRPr>
          </a:p>
          <a:p>
            <a:pPr defTabSz="457200"/>
            <a:br>
              <a:rPr lang="en-US">
                <a:cs typeface="+mn-lt"/>
              </a:rPr>
            </a:br>
            <a:r>
              <a:rPr lang="en-US">
                <a:sym typeface="Helvetica"/>
              </a:rPr>
              <a:t>We model different standard cells with a RF circuit, and observe the delay, and demand current changes for those standard circuit. The fault effect is modeled using a double-exponential current equation, where injected charge alters voltage transitions.</a:t>
            </a:r>
            <a:br>
              <a:rPr lang="en-US">
                <a:cs typeface="+mn-lt"/>
              </a:rPr>
            </a:br>
            <a:br>
              <a:rPr lang="en-US">
                <a:cs typeface="+mn-lt"/>
              </a:rPr>
            </a:br>
            <a:r>
              <a:rPr lang="en-US">
                <a:sym typeface="Helvetica"/>
              </a:rPr>
              <a:t>These models help rank vulnerabilities across different logic cells (e.g., inverters, AND, OR gates) to determine which parts of the hardware are most susceptible.</a:t>
            </a:r>
            <a:endParaRPr lang="en-US"/>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16</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645D2-39CF-95B9-85EB-AB35FF073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3296-A4DB-36A1-0ED2-7F4079FEE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80E5A-DD2F-ED19-F3AB-F7F4E8340768}"/>
              </a:ext>
            </a:extLst>
          </p:cNvPr>
          <p:cNvSpPr>
            <a:spLocks noGrp="1"/>
          </p:cNvSpPr>
          <p:nvPr>
            <p:ph type="body" idx="1"/>
          </p:nvPr>
        </p:nvSpPr>
        <p:spPr/>
        <p:txBody>
          <a:bodyPr/>
          <a:lstStyle/>
          <a:p>
            <a:pPr algn="l"/>
            <a:r>
              <a:rPr lang="en-US" sz="1200" b="0" i="0" u="none" strike="noStrike" baseline="0">
                <a:latin typeface="Arial" panose="020B0604020202020204" pitchFamily="34" charset="0"/>
                <a:cs typeface="Arial" panose="020B0604020202020204" pitchFamily="34" charset="0"/>
              </a:rPr>
              <a:t>To simulate the behavior of standard cells under laser illumination, we constructed a SPICE circuit. , as shown. This setup provided a simplified yet effective means of analyzing the impact of laser fault injection on complex standard cells. Every standard cell is simulated for laser illumination when in State0 and State1, and the currents on VDD and VSS rails are captured for both states. These currents on power rails during laser illumination are recorded for all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Arial" panose="020B0604020202020204" pitchFamily="34" charset="0"/>
                <a:cs typeface="Arial" panose="020B0604020202020204" pitchFamily="34" charset="0"/>
              </a:rPr>
              <a:t>standard cells in the library. </a:t>
            </a:r>
            <a:br>
              <a:rPr lang="en-US" sz="1200" b="0" i="0" u="none" strike="noStrike" baseline="0">
                <a:latin typeface="Arial" panose="020B0604020202020204" pitchFamily="34" charset="0"/>
                <a:cs typeface="Arial" panose="020B0604020202020204" pitchFamily="34" charset="0"/>
              </a:rPr>
            </a:br>
            <a:br>
              <a:rPr lang="en-US" sz="1200" b="0" i="0" u="none" strike="noStrike" baseline="0">
                <a:latin typeface="Arial" panose="020B0604020202020204" pitchFamily="34" charset="0"/>
                <a:cs typeface="Arial" panose="020B0604020202020204" pitchFamily="34" charset="0"/>
              </a:rPr>
            </a:br>
            <a:r>
              <a:rPr lang="en-US" sz="1200" b="0" i="0" u="none" strike="noStrike" baseline="0">
                <a:latin typeface="Arial" panose="020B0604020202020204" pitchFamily="34" charset="0"/>
                <a:cs typeface="Arial" panose="020B0604020202020204" pitchFamily="34" charset="0"/>
              </a:rPr>
              <a:t>Fig on right shows the current profiles at the VDD rail for the inverter’s two states (i.e., LFI State0 and LFI State1) when at the center of the 2W laser spot</a:t>
            </a:r>
            <a:br>
              <a:rPr lang="en-US">
                <a:ea typeface="Calibri"/>
                <a:cs typeface="+mn-lt"/>
              </a:rPr>
            </a:br>
            <a:br>
              <a:rPr lang="en-US">
                <a:cs typeface="+mn-lt"/>
              </a:rPr>
            </a:br>
            <a:br>
              <a:rPr lang="en-US">
                <a:cs typeface="+mn-lt"/>
              </a:rPr>
            </a:br>
            <a:endParaRPr lang="en-US" b="0" i="0" u="none" strike="noStrike" cap="none" spc="0" normalizeH="0" baseline="0">
              <a:ln>
                <a:noFill/>
              </a:ln>
              <a:effectLst/>
              <a:uFillTx/>
            </a:endParaRPr>
          </a:p>
        </p:txBody>
      </p:sp>
      <p:sp>
        <p:nvSpPr>
          <p:cNvPr id="4" name="Slide Number Placeholder 3">
            <a:extLst>
              <a:ext uri="{FF2B5EF4-FFF2-40B4-BE49-F238E27FC236}">
                <a16:creationId xmlns:a16="http://schemas.microsoft.com/office/drawing/2014/main" id="{210A742A-3BF1-D8F8-7566-BFC86B6E16C6}"/>
              </a:ext>
            </a:extLst>
          </p:cNvPr>
          <p:cNvSpPr>
            <a:spLocks noGrp="1"/>
          </p:cNvSpPr>
          <p:nvPr>
            <p:ph type="sldNum" sz="quarter" idx="5"/>
          </p:nvPr>
        </p:nvSpPr>
        <p:spPr/>
        <p:txBody>
          <a:bodyPr/>
          <a:lstStyle/>
          <a:p>
            <a:fld id="{33756BC6-D613-D847-AE7E-F33AD45D532E}" type="slidenum">
              <a:rPr lang="en-US" smtClean="0"/>
              <a:t>17</a:t>
            </a:fld>
            <a:endParaRPr lang="en-US"/>
          </a:p>
        </p:txBody>
      </p:sp>
    </p:spTree>
    <p:extLst>
      <p:ext uri="{BB962C8B-B14F-4D97-AF65-F5344CB8AC3E}">
        <p14:creationId xmlns:p14="http://schemas.microsoft.com/office/powerpoint/2010/main" val="384521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a:p>
            <a:endParaRPr lang="en-US">
              <a:ea typeface="Calibri"/>
              <a:cs typeface="Calibri"/>
            </a:endParaRPr>
          </a:p>
          <a:p>
            <a:pPr marL="0" lvl="1"/>
            <a:r>
              <a:rPr lang="en-US"/>
              <a:t>It is observed that, the delay of critical gates </a:t>
            </a:r>
            <a:r>
              <a:rPr lang="en-US" b="1"/>
              <a:t>increases significantly</a:t>
            </a:r>
            <a:r>
              <a:rPr lang="en-US"/>
              <a:t> under attack.</a:t>
            </a:r>
            <a:endParaRPr lang="en-US">
              <a:ea typeface="Calibri" panose="020F0502020204030204"/>
              <a:cs typeface="Calibri" panose="020F0502020204030204"/>
            </a:endParaRPr>
          </a:p>
          <a:p>
            <a:pPr marL="0" lvl="1"/>
            <a:r>
              <a:rPr lang="en-US"/>
              <a:t>For example, in case of AND2X1 gate, delay increases from </a:t>
            </a:r>
            <a:r>
              <a:rPr lang="en-US" b="1"/>
              <a:t>11.94 </a:t>
            </a:r>
            <a:r>
              <a:rPr lang="en-US" b="1" err="1"/>
              <a:t>ps</a:t>
            </a:r>
            <a:r>
              <a:rPr lang="en-US" b="1"/>
              <a:t> to 22.52 </a:t>
            </a:r>
            <a:r>
              <a:rPr lang="en-US" b="1" err="1"/>
              <a:t>ps</a:t>
            </a:r>
            <a:r>
              <a:rPr lang="en-US"/>
              <a:t> under laser-induced current.</a:t>
            </a:r>
          </a:p>
          <a:p>
            <a:pPr marL="0" lvl="1">
              <a:buFont typeface="Arial"/>
            </a:pPr>
            <a:r>
              <a:rPr lang="en-US"/>
              <a:t>For INVX1 gate, laser-induced faults become significant at </a:t>
            </a:r>
            <a:r>
              <a:rPr lang="en-US" b="1"/>
              <a:t>116 µA to 168 µA</a:t>
            </a:r>
            <a:r>
              <a:rPr lang="en-US"/>
              <a:t>. These results highlight that </a:t>
            </a:r>
            <a:r>
              <a:rPr lang="en-US" b="1"/>
              <a:t>certain cells are more vulnerable</a:t>
            </a:r>
            <a:r>
              <a:rPr lang="en-US"/>
              <a:t> than others.</a:t>
            </a:r>
            <a:br>
              <a:rPr lang="en-US">
                <a:cs typeface="+mn-lt"/>
              </a:rPr>
            </a:br>
            <a:br>
              <a:rPr lang="en-US">
                <a:cs typeface="+mn-lt"/>
              </a:rPr>
            </a:br>
            <a:endParaRPr lang="en-US">
              <a:ea typeface="Calibri" panose="020F0502020204030204"/>
              <a:cs typeface="Calibri" panose="020F0502020204030204"/>
            </a:endParaRPr>
          </a:p>
          <a:p>
            <a:r>
              <a:rPr lang="en-US" b="1"/>
              <a:t>How this impacts the software compilation process</a:t>
            </a:r>
            <a:r>
              <a:rPr lang="en-US"/>
              <a:t>: </a:t>
            </a:r>
            <a:endParaRPr lang="en-US">
              <a:ea typeface="Calibri" panose="020F0502020204030204"/>
              <a:cs typeface="Calibri" panose="020F0502020204030204"/>
            </a:endParaRPr>
          </a:p>
          <a:p>
            <a:pPr marL="285750" lvl="1" indent="-285750">
              <a:buFont typeface="Arial"/>
              <a:buChar char="•"/>
            </a:pPr>
            <a:r>
              <a:rPr lang="en-US"/>
              <a:t>The results are fed into the </a:t>
            </a:r>
            <a:r>
              <a:rPr lang="en-US" b="1"/>
              <a:t>compiler</a:t>
            </a:r>
            <a:r>
              <a:rPr lang="en-US"/>
              <a:t> to help determine where </a:t>
            </a:r>
            <a:r>
              <a:rPr lang="en-US" b="1"/>
              <a:t>fault-hardened code transformations</a:t>
            </a:r>
            <a:r>
              <a:rPr lang="en-US"/>
              <a:t> should be applied based on the feasibility and criticality analysis we did before.</a:t>
            </a:r>
            <a:endParaRPr lang="en-US">
              <a:ea typeface="Calibri"/>
              <a:cs typeface="Calibri"/>
            </a:endParaRPr>
          </a:p>
          <a:p>
            <a:pPr marL="285750" lvl="1" indent="-285750">
              <a:buFont typeface="Arial"/>
              <a:buChar char="•"/>
            </a:pPr>
            <a:r>
              <a:rPr lang="en-US"/>
              <a:t>This ensures that </a:t>
            </a:r>
            <a:r>
              <a:rPr lang="en-US" b="1"/>
              <a:t>critical computations are protected without costly hardware redesign</a:t>
            </a:r>
            <a:r>
              <a:rPr lang="en-US"/>
              <a:t>.</a:t>
            </a:r>
            <a:endParaRPr lang="en-US">
              <a:ea typeface="Calibri"/>
              <a:cs typeface="Calibri"/>
            </a:endParaRPr>
          </a:p>
          <a:p>
            <a:br>
              <a:rPr lang="en-US">
                <a:ea typeface="Calibri"/>
                <a:cs typeface="Calibri"/>
              </a:rPr>
            </a:br>
            <a:br>
              <a:rPr lang="en-US">
                <a:ea typeface="Calibri"/>
                <a:cs typeface="Calibri"/>
              </a:rPr>
            </a:br>
            <a:endParaRPr lang="en-US">
              <a:ea typeface="Calibri"/>
              <a:cs typeface="Calibri"/>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18</a:t>
            </a:fld>
            <a:endParaRPr lang="en-US"/>
          </a:p>
        </p:txBody>
      </p:sp>
    </p:spTree>
    <p:extLst>
      <p:ext uri="{BB962C8B-B14F-4D97-AF65-F5344CB8AC3E}">
        <p14:creationId xmlns:p14="http://schemas.microsoft.com/office/powerpoint/2010/main" val="1150086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pPr marL="171450" indent="-171450">
              <a:buFont typeface="Arial" panose="020B0604020202020204" pitchFamily="34" charset="0"/>
              <a:buChar char="•"/>
            </a:pPr>
            <a:r>
              <a:rPr lang="en-US" altLang="zh-CN"/>
              <a:t>An example of a hardening rule – </a:t>
            </a:r>
          </a:p>
          <a:p>
            <a:pPr marL="628650" lvl="1" indent="-171450">
              <a:buFont typeface="Arial" panose="020B0604020202020204" pitchFamily="34" charset="0"/>
              <a:buChar char="•"/>
            </a:pPr>
            <a:r>
              <a:rPr lang="en-US" altLang="zh-CN"/>
              <a:t>branch hardening : if my compiled assembly code stores security asset in default branch, branch condition can be easily skipped by a fault injection and attacker will get access to security asset; </a:t>
            </a:r>
          </a:p>
          <a:p>
            <a:pPr marL="628650" lvl="1" indent="-171450">
              <a:buFont typeface="Arial" panose="020B0604020202020204" pitchFamily="34" charset="0"/>
              <a:buChar char="•"/>
            </a:pPr>
            <a:r>
              <a:rPr lang="en-US" altLang="zh-CN"/>
              <a:t>this can be hardened by storing the security asset in a branch that requires a jump. So skipping branch condition will not give access to security asset. </a:t>
            </a:r>
          </a:p>
          <a:p>
            <a:pPr marL="171450" indent="-171450">
              <a:buFont typeface="Arial" panose="020B0604020202020204" pitchFamily="34" charset="0"/>
              <a:buChar char="•"/>
            </a:pPr>
            <a:r>
              <a:rPr lang="en-US" altLang="zh-CN"/>
              <a:t>Other similar hardening rules to be added to our compiler, in addition to existing hardening rules. </a:t>
            </a:r>
            <a:endParaRPr lang="zh-CN" altLang="en-US"/>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19</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E4A84A-AEDB-4C19-93CE-6410AF829C46}" type="slidenum">
              <a:rPr lang="en-US" smtClean="0"/>
              <a:t>23</a:t>
            </a:fld>
            <a:endParaRPr lang="en-US"/>
          </a:p>
        </p:txBody>
      </p:sp>
    </p:spTree>
    <p:extLst>
      <p:ext uri="{BB962C8B-B14F-4D97-AF65-F5344CB8AC3E}">
        <p14:creationId xmlns:p14="http://schemas.microsoft.com/office/powerpoint/2010/main" val="369617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1598-07B9-D6BF-BD01-06A6D9945A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0E961-B35E-A3AD-6C7D-11E3BA3EE9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C6DC1B-D6B8-0EF6-BEB7-A2BD041382B1}"/>
              </a:ext>
            </a:extLst>
          </p:cNvPr>
          <p:cNvSpPr>
            <a:spLocks noGrp="1"/>
          </p:cNvSpPr>
          <p:nvPr>
            <p:ph type="body" idx="1"/>
          </p:nvPr>
        </p:nvSpPr>
        <p:spPr/>
        <p:txBody>
          <a:bodyPr/>
          <a:lstStyle/>
          <a:p>
            <a:r>
              <a:rPr lang="en-US" altLang="zh-CN"/>
              <a:t>Modern SoCs are made of different components which house a variety of security assets and sensitive data which need to be protected from unauthorized access. </a:t>
            </a:r>
          </a:p>
          <a:p>
            <a:endParaRPr lang="en-US" altLang="zh-CN"/>
          </a:p>
          <a:p>
            <a:r>
              <a:rPr lang="en-US" altLang="zh-CN"/>
              <a:t>These assets are targets of a myriad of cyber attacks including hardware attacks. </a:t>
            </a:r>
            <a:br>
              <a:rPr lang="en-US" altLang="zh-CN"/>
            </a:br>
            <a:endParaRPr lang="en-US" altLang="zh-CN"/>
          </a:p>
          <a:p>
            <a:r>
              <a:rPr lang="en-US" altLang="zh-CN"/>
              <a:t>Existing efforts have tried to predict it using observable characteristics from the upper level. Most physical characteristics are not observable from the upper level because of abstraction and thus these upper-level predictions are unrealistic and ineffective.</a:t>
            </a:r>
            <a:endParaRPr lang="zh-CN" altLang="en-US"/>
          </a:p>
        </p:txBody>
      </p:sp>
      <p:sp>
        <p:nvSpPr>
          <p:cNvPr id="4" name="灯片编号占位符 3">
            <a:extLst>
              <a:ext uri="{FF2B5EF4-FFF2-40B4-BE49-F238E27FC236}">
                <a16:creationId xmlns:a16="http://schemas.microsoft.com/office/drawing/2014/main" id="{4AE90C72-4FC3-7BCC-7318-4E0C5CC72AFF}"/>
              </a:ext>
            </a:extLst>
          </p:cNvPr>
          <p:cNvSpPr>
            <a:spLocks noGrp="1"/>
          </p:cNvSpPr>
          <p:nvPr>
            <p:ph type="sldNum" sz="quarter" idx="5"/>
          </p:nvPr>
        </p:nvSpPr>
        <p:spPr/>
        <p:txBody>
          <a:bodyPr/>
          <a:lstStyle/>
          <a:p>
            <a:fld id="{33756BC6-D613-D847-AE7E-F33AD45D532E}" type="slidenum">
              <a:rPr lang="en-US" smtClean="0"/>
              <a:t>4</a:t>
            </a:fld>
            <a:endParaRPr lang="en-US"/>
          </a:p>
        </p:txBody>
      </p:sp>
    </p:spTree>
    <p:extLst>
      <p:ext uri="{BB962C8B-B14F-4D97-AF65-F5344CB8AC3E}">
        <p14:creationId xmlns:p14="http://schemas.microsoft.com/office/powerpoint/2010/main" val="82427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Memory safety related vulnerabilities form the bulk of security issues in popular </a:t>
            </a:r>
            <a:r>
              <a:rPr lang="en-US" err="1"/>
              <a:t>softwares</a:t>
            </a:r>
            <a:r>
              <a:rPr lang="en-US"/>
              <a:t>. The standard compilers can harden against software level vulnerabilities but cannot address physical level vulnerabilities. </a:t>
            </a:r>
            <a:br>
              <a:rPr lang="en-US"/>
            </a:br>
            <a:br>
              <a:rPr lang="en-US"/>
            </a:br>
            <a:r>
              <a:rPr lang="en-US"/>
              <a:t>Integrating physical attack hardening to compiler enables code to be compiled in physically aware fashion. So physical attack vulnerabilities discovered post silicon can be addressed without expensive call-outs and rollbacks. </a:t>
            </a:r>
          </a:p>
        </p:txBody>
      </p:sp>
      <p:sp>
        <p:nvSpPr>
          <p:cNvPr id="4" name="Slide Number Placeholder 3"/>
          <p:cNvSpPr>
            <a:spLocks noGrp="1"/>
          </p:cNvSpPr>
          <p:nvPr>
            <p:ph type="sldNum" sz="quarter" idx="5"/>
          </p:nvPr>
        </p:nvSpPr>
        <p:spPr/>
        <p:txBody>
          <a:bodyPr/>
          <a:lstStyle/>
          <a:p>
            <a:fld id="{94E4A84A-AEDB-4C19-93CE-6410AF829C46}" type="slidenum">
              <a:rPr lang="en-US" smtClean="0"/>
              <a:t>5</a:t>
            </a:fld>
            <a:endParaRPr lang="en-US"/>
          </a:p>
        </p:txBody>
      </p:sp>
    </p:spTree>
    <p:extLst>
      <p:ext uri="{BB962C8B-B14F-4D97-AF65-F5344CB8AC3E}">
        <p14:creationId xmlns:p14="http://schemas.microsoft.com/office/powerpoint/2010/main" val="224723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41FD-12B1-1DD9-4731-655A932298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81FF0F-94BA-C407-EDD7-DE58F4710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B43844-FFAC-C2F3-792E-6F4EE0F9C4C8}"/>
              </a:ext>
            </a:extLst>
          </p:cNvPr>
          <p:cNvSpPr>
            <a:spLocks noGrp="1"/>
          </p:cNvSpPr>
          <p:nvPr>
            <p:ph type="body" idx="1"/>
          </p:nvPr>
        </p:nvSpPr>
        <p:spPr/>
        <p:txBody>
          <a:bodyPr/>
          <a:lstStyle/>
          <a:p>
            <a:r>
              <a:rPr lang="en-US" altLang="zh-CN"/>
              <a:t>Our work aims to develop a hardened compiler that can take a high level non hardened code and compile it into physically hardened machine level code. The compilation stage is perfect for implementing this hardening </a:t>
            </a:r>
            <a:r>
              <a:rPr lang="en-US" altLang="zh-CN" err="1"/>
              <a:t>bc</a:t>
            </a:r>
            <a:r>
              <a:rPr lang="en-US" altLang="zh-CN"/>
              <a:t> the software is linked to underlying hardware during this stage. </a:t>
            </a:r>
          </a:p>
          <a:p>
            <a:endParaRPr lang="en-US" altLang="zh-CN"/>
          </a:p>
          <a:p>
            <a:r>
              <a:rPr lang="en-US" altLang="zh-CN"/>
              <a:t>First major step is physical modelling of the attacks. So we take the layout level information of a fabricated chip and simulate physical attacks on it. </a:t>
            </a:r>
          </a:p>
          <a:p>
            <a:endParaRPr lang="en-US" altLang="zh-CN"/>
          </a:p>
          <a:p>
            <a:r>
              <a:rPr lang="en-US" altLang="zh-CN"/>
              <a:t>Once we have modeled the attack we implement security properties and corresponding hardening techniques. These hardening techniques are applied during compilation, so we get a physically hardened machine code. </a:t>
            </a:r>
          </a:p>
          <a:p>
            <a:endParaRPr lang="en-US" altLang="zh-CN"/>
          </a:p>
          <a:p>
            <a:r>
              <a:rPr lang="en-US" altLang="zh-CN"/>
              <a:t>Lastly, its important we evaluate our hardening by running the hardened code on the same chip and analyzing how much improvement we are seeing and in which areas. </a:t>
            </a:r>
          </a:p>
        </p:txBody>
      </p:sp>
      <p:sp>
        <p:nvSpPr>
          <p:cNvPr id="4" name="灯片编号占位符 3">
            <a:extLst>
              <a:ext uri="{FF2B5EF4-FFF2-40B4-BE49-F238E27FC236}">
                <a16:creationId xmlns:a16="http://schemas.microsoft.com/office/drawing/2014/main" id="{4082E62C-2750-2C8C-0EEB-08DD591D9C3D}"/>
              </a:ext>
            </a:extLst>
          </p:cNvPr>
          <p:cNvSpPr>
            <a:spLocks noGrp="1"/>
          </p:cNvSpPr>
          <p:nvPr>
            <p:ph type="sldNum" sz="quarter" idx="5"/>
          </p:nvPr>
        </p:nvSpPr>
        <p:spPr/>
        <p:txBody>
          <a:bodyPr/>
          <a:lstStyle/>
          <a:p>
            <a:fld id="{33756BC6-D613-D847-AE7E-F33AD45D532E}" type="slidenum">
              <a:rPr lang="en-US" smtClean="0"/>
              <a:t>6</a:t>
            </a:fld>
            <a:endParaRPr lang="en-US"/>
          </a:p>
        </p:txBody>
      </p:sp>
    </p:spTree>
    <p:extLst>
      <p:ext uri="{BB962C8B-B14F-4D97-AF65-F5344CB8AC3E}">
        <p14:creationId xmlns:p14="http://schemas.microsoft.com/office/powerpoint/2010/main" val="244746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FF417-85F3-073F-B18D-3C51F919ADA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291A3C-6264-64F1-ADFC-DD52E2CBD8E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DA189DE-DE7B-1194-02B6-C73C7DBAEFE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74888EA-9ED2-72B1-C455-B04B8E53A531}"/>
              </a:ext>
            </a:extLst>
          </p:cNvPr>
          <p:cNvSpPr>
            <a:spLocks noGrp="1"/>
          </p:cNvSpPr>
          <p:nvPr>
            <p:ph type="sldNum" sz="quarter" idx="5"/>
          </p:nvPr>
        </p:nvSpPr>
        <p:spPr/>
        <p:txBody>
          <a:bodyPr/>
          <a:lstStyle/>
          <a:p>
            <a:fld id="{33756BC6-D613-D847-AE7E-F33AD45D532E}" type="slidenum">
              <a:rPr lang="en-US" smtClean="0"/>
              <a:t>7</a:t>
            </a:fld>
            <a:endParaRPr lang="en-US"/>
          </a:p>
        </p:txBody>
      </p:sp>
    </p:spTree>
    <p:extLst>
      <p:ext uri="{BB962C8B-B14F-4D97-AF65-F5344CB8AC3E}">
        <p14:creationId xmlns:p14="http://schemas.microsoft.com/office/powerpoint/2010/main" val="1517424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016E2-5363-76B6-00CA-0461ACD4D1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9AAC4D-B753-D1C1-1BA1-65726C9A9D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76D0E0-B5FB-A209-7D6F-D6CAE4BF674E}"/>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41A52598-82E5-A792-DF22-71B8B96C0097}"/>
              </a:ext>
            </a:extLst>
          </p:cNvPr>
          <p:cNvSpPr>
            <a:spLocks noGrp="1"/>
          </p:cNvSpPr>
          <p:nvPr>
            <p:ph type="sldNum" sz="quarter" idx="5"/>
          </p:nvPr>
        </p:nvSpPr>
        <p:spPr/>
        <p:txBody>
          <a:bodyPr/>
          <a:lstStyle/>
          <a:p>
            <a:fld id="{33756BC6-D613-D847-AE7E-F33AD45D532E}" type="slidenum">
              <a:rPr lang="en-US" smtClean="0"/>
              <a:t>8</a:t>
            </a:fld>
            <a:endParaRPr lang="en-US"/>
          </a:p>
        </p:txBody>
      </p:sp>
    </p:spTree>
    <p:extLst>
      <p:ext uri="{BB962C8B-B14F-4D97-AF65-F5344CB8AC3E}">
        <p14:creationId xmlns:p14="http://schemas.microsoft.com/office/powerpoint/2010/main" val="214703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9</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E7527-05B3-EC6A-95F0-36EC29EA9C4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51ADBD2-A686-17F5-D8C9-5B6AD930BB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97B1004-DCDE-A26C-9710-8C68E67F5479}"/>
              </a:ext>
            </a:extLst>
          </p:cNvPr>
          <p:cNvSpPr>
            <a:spLocks noGrp="1"/>
          </p:cNvSpPr>
          <p:nvPr>
            <p:ph type="body" idx="1"/>
          </p:nvPr>
        </p:nvSpPr>
        <p:spPr/>
        <p:txBody>
          <a:bodyPr/>
          <a:lstStyle/>
          <a:p>
            <a:endParaRPr lang="zh-CN" altLang="en-US" sz="1000" b="0" dirty="0"/>
          </a:p>
        </p:txBody>
      </p:sp>
      <p:sp>
        <p:nvSpPr>
          <p:cNvPr id="4" name="灯片编号占位符 3">
            <a:extLst>
              <a:ext uri="{FF2B5EF4-FFF2-40B4-BE49-F238E27FC236}">
                <a16:creationId xmlns:a16="http://schemas.microsoft.com/office/drawing/2014/main" id="{4E97781B-FA49-82FD-8C3E-CF76EF24C8E3}"/>
              </a:ext>
            </a:extLst>
          </p:cNvPr>
          <p:cNvSpPr>
            <a:spLocks noGrp="1"/>
          </p:cNvSpPr>
          <p:nvPr>
            <p:ph type="sldNum" sz="quarter" idx="5"/>
          </p:nvPr>
        </p:nvSpPr>
        <p:spPr/>
        <p:txBody>
          <a:bodyPr/>
          <a:lstStyle/>
          <a:p>
            <a:fld id="{33756BC6-D613-D847-AE7E-F33AD45D532E}" type="slidenum">
              <a:rPr lang="en-US" smtClean="0"/>
              <a:t>10</a:t>
            </a:fld>
            <a:endParaRPr lang="en-US"/>
          </a:p>
        </p:txBody>
      </p:sp>
    </p:spTree>
    <p:extLst>
      <p:ext uri="{BB962C8B-B14F-4D97-AF65-F5344CB8AC3E}">
        <p14:creationId xmlns:p14="http://schemas.microsoft.com/office/powerpoint/2010/main" val="3452726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1687B-2F99-624F-182D-D1B8357299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B31840-0BE3-D9EF-9D2B-7ECDF7C4BD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E4B4D-5FCF-F242-FABC-32E9AD108686}"/>
              </a:ext>
            </a:extLst>
          </p:cNvPr>
          <p:cNvSpPr>
            <a:spLocks noGrp="1"/>
          </p:cNvSpPr>
          <p:nvPr>
            <p:ph type="body" idx="1"/>
          </p:nvPr>
        </p:nvSpPr>
        <p:spPr/>
        <p:txBody>
          <a:bodyPr/>
          <a:lstStyle/>
          <a:p>
            <a:r>
              <a:rPr lang="en-US" altLang="zh-CN"/>
              <a:t>Compiler takes high level code (C/C++) and compile it into hardened machine code</a:t>
            </a:r>
          </a:p>
          <a:p>
            <a:endParaRPr lang="en-US" altLang="zh-CN"/>
          </a:p>
          <a:p>
            <a:pPr>
              <a:lnSpc>
                <a:spcPct val="150000"/>
              </a:lnSpc>
              <a:spcBef>
                <a:spcPts val="0"/>
              </a:spcBef>
              <a:buFont typeface="Arial" panose="020B0604020202020204" pitchFamily="34" charset="0"/>
              <a:buNone/>
            </a:pPr>
            <a:r>
              <a:rPr lang="en-US" altLang="zh-CN"/>
              <a:t>Compiler hardening level flexible so performance and overhead tradeoff can be configured as needed.</a:t>
            </a:r>
          </a:p>
          <a:p>
            <a:pPr>
              <a:lnSpc>
                <a:spcPct val="150000"/>
              </a:lnSpc>
              <a:spcBef>
                <a:spcPts val="0"/>
              </a:spcBef>
              <a:buFont typeface="Arial" panose="020B0604020202020204" pitchFamily="34" charset="0"/>
              <a:buNone/>
            </a:pPr>
            <a:endParaRPr lang="en-US" altLang="zh-CN"/>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a:t>Physical Modeling information needs to be in a form that is actionable at compilation stage. </a:t>
            </a:r>
          </a:p>
          <a:p>
            <a:pPr>
              <a:lnSpc>
                <a:spcPct val="150000"/>
              </a:lnSpc>
              <a:spcBef>
                <a:spcPts val="0"/>
              </a:spcBef>
              <a:buFont typeface="Arial" panose="020B0604020202020204" pitchFamily="34" charset="0"/>
              <a:buNone/>
            </a:pPr>
            <a:br>
              <a:rPr lang="en-US" altLang="zh-CN"/>
            </a:br>
            <a:endParaRPr lang="zh-CN" altLang="en-US"/>
          </a:p>
        </p:txBody>
      </p:sp>
      <p:sp>
        <p:nvSpPr>
          <p:cNvPr id="4" name="灯片编号占位符 3">
            <a:extLst>
              <a:ext uri="{FF2B5EF4-FFF2-40B4-BE49-F238E27FC236}">
                <a16:creationId xmlns:a16="http://schemas.microsoft.com/office/drawing/2014/main" id="{0FA5819D-EADA-4478-814C-C04C0BC201E1}"/>
              </a:ext>
            </a:extLst>
          </p:cNvPr>
          <p:cNvSpPr>
            <a:spLocks noGrp="1"/>
          </p:cNvSpPr>
          <p:nvPr>
            <p:ph type="sldNum" sz="quarter" idx="5"/>
          </p:nvPr>
        </p:nvSpPr>
        <p:spPr/>
        <p:txBody>
          <a:bodyPr/>
          <a:lstStyle/>
          <a:p>
            <a:fld id="{33756BC6-D613-D847-AE7E-F33AD45D532E}" type="slidenum">
              <a:rPr lang="en-US" smtClean="0"/>
              <a:t>11</a:t>
            </a:fld>
            <a:endParaRPr lang="en-US"/>
          </a:p>
        </p:txBody>
      </p:sp>
    </p:spTree>
    <p:extLst>
      <p:ext uri="{BB962C8B-B14F-4D97-AF65-F5344CB8AC3E}">
        <p14:creationId xmlns:p14="http://schemas.microsoft.com/office/powerpoint/2010/main" val="10706456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AA75-5FA8-E945-84FB-174A9F9B8F60}"/>
              </a:ext>
            </a:extLst>
          </p:cNvPr>
          <p:cNvSpPr>
            <a:spLocks noGrp="1"/>
          </p:cNvSpPr>
          <p:nvPr>
            <p:ph type="ctrTitle"/>
          </p:nvPr>
        </p:nvSpPr>
        <p:spPr>
          <a:xfrm>
            <a:off x="457200" y="1828799"/>
            <a:ext cx="11274552" cy="3200400"/>
          </a:xfrm>
        </p:spPr>
        <p:txBody>
          <a:bodyPr anchor="ctr" anchorCtr="0"/>
          <a:lstStyle>
            <a:lvl1pPr algn="l">
              <a:defRPr sz="6000" b="0">
                <a:solidFill>
                  <a:srgbClr val="225F98"/>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D438689-ACF5-504B-889E-00549194B9FC}"/>
              </a:ext>
            </a:extLst>
          </p:cNvPr>
          <p:cNvSpPr>
            <a:spLocks noGrp="1"/>
          </p:cNvSpPr>
          <p:nvPr>
            <p:ph type="subTitle" idx="1" hasCustomPrompt="1"/>
          </p:nvPr>
        </p:nvSpPr>
        <p:spPr>
          <a:xfrm>
            <a:off x="7159752" y="5943600"/>
            <a:ext cx="4572000" cy="332399"/>
          </a:xfrm>
        </p:spPr>
        <p:txBody>
          <a:bodyPr lIns="0" tIns="0" rIns="0" bIns="0">
            <a:spAutoFit/>
          </a:bodyPr>
          <a:lstStyle>
            <a:lvl1pPr marL="0" indent="0" algn="r">
              <a:buNone/>
              <a:defRPr sz="2400">
                <a:solidFill>
                  <a:srgbClr val="225F9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Driving Collaborative Innovation</a:t>
            </a:r>
          </a:p>
        </p:txBody>
      </p:sp>
      <p:sp>
        <p:nvSpPr>
          <p:cNvPr id="4" name="Footer Placeholder 3">
            <a:extLst>
              <a:ext uri="{FF2B5EF4-FFF2-40B4-BE49-F238E27FC236}">
                <a16:creationId xmlns:a16="http://schemas.microsoft.com/office/drawing/2014/main" id="{A52FDD37-1F20-A040-DED5-9636FE793FB1}"/>
              </a:ext>
            </a:extLst>
          </p:cNvPr>
          <p:cNvSpPr>
            <a:spLocks noGrp="1"/>
          </p:cNvSpPr>
          <p:nvPr>
            <p:ph type="ftr" sz="quarter" idx="10"/>
          </p:nvPr>
        </p:nvSpPr>
        <p:spPr/>
        <p:txBody>
          <a:bodyPr/>
          <a:lstStyle/>
          <a:p>
            <a:r>
              <a:rPr lang="en-US"/>
              <a:t>SRC Select Disclosure OR SRC Confidential</a:t>
            </a:r>
            <a:endParaRPr lang="en-US" dirty="0"/>
          </a:p>
        </p:txBody>
      </p:sp>
      <p:sp>
        <p:nvSpPr>
          <p:cNvPr id="5" name="Slide Number Placeholder 4">
            <a:extLst>
              <a:ext uri="{FF2B5EF4-FFF2-40B4-BE49-F238E27FC236}">
                <a16:creationId xmlns:a16="http://schemas.microsoft.com/office/drawing/2014/main" id="{4C2FBE7D-E8D5-BE9F-5284-48D83694F366}"/>
              </a:ext>
            </a:extLst>
          </p:cNvPr>
          <p:cNvSpPr>
            <a:spLocks noGrp="1"/>
          </p:cNvSpPr>
          <p:nvPr>
            <p:ph type="sldNum" sz="quarter" idx="11"/>
          </p:nvPr>
        </p:nvSpPr>
        <p:spPr/>
        <p:txBody>
          <a:bodyPr/>
          <a:lstStyle/>
          <a:p>
            <a:fld id="{23B2D0D0-7CC3-49AC-87EA-E4809F9E013C}" type="slidenum">
              <a:rPr lang="en-US" smtClean="0"/>
              <a:pPr/>
              <a:t>‹#›</a:t>
            </a:fld>
            <a:endParaRPr lang="en-US" dirty="0"/>
          </a:p>
        </p:txBody>
      </p:sp>
      <p:pic>
        <p:nvPicPr>
          <p:cNvPr id="10" name="Picture 9" descr="A picture containing font, graphics, logo, graphic design&#10;&#10;Description automatically generated">
            <a:extLst>
              <a:ext uri="{FF2B5EF4-FFF2-40B4-BE49-F238E27FC236}">
                <a16:creationId xmlns:a16="http://schemas.microsoft.com/office/drawing/2014/main" id="{8E7440DE-DDF8-53FF-1802-4A00368F56DD}"/>
              </a:ext>
            </a:extLst>
          </p:cNvPr>
          <p:cNvPicPr>
            <a:picLocks noChangeAspect="1"/>
          </p:cNvPicPr>
          <p:nvPr userDrawn="1"/>
        </p:nvPicPr>
        <p:blipFill>
          <a:blip r:embed="rId2"/>
          <a:stretch>
            <a:fillRect/>
          </a:stretch>
        </p:blipFill>
        <p:spPr>
          <a:xfrm>
            <a:off x="457200" y="457200"/>
            <a:ext cx="2238095" cy="914286"/>
          </a:xfrm>
          <a:prstGeom prst="rect">
            <a:avLst/>
          </a:prstGeom>
        </p:spPr>
      </p:pic>
    </p:spTree>
    <p:extLst>
      <p:ext uri="{BB962C8B-B14F-4D97-AF65-F5344CB8AC3E}">
        <p14:creationId xmlns:p14="http://schemas.microsoft.com/office/powerpoint/2010/main" val="303323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A3DA-252B-1247-B38D-947141359FC9}"/>
              </a:ext>
            </a:extLst>
          </p:cNvPr>
          <p:cNvSpPr>
            <a:spLocks noGrp="1"/>
          </p:cNvSpPr>
          <p:nvPr>
            <p:ph type="title"/>
          </p:nvPr>
        </p:nvSpPr>
        <p:spPr>
          <a:xfrm>
            <a:off x="457200" y="3657600"/>
            <a:ext cx="11274552" cy="1828800"/>
          </a:xfrm>
        </p:spPr>
        <p:txBody>
          <a:bodyPr anchor="ctr" anchorCtr="0">
            <a:normAutofit/>
          </a:bodyPr>
          <a:lstStyle>
            <a:lvl1pPr>
              <a:defRPr sz="4800">
                <a:solidFill>
                  <a:srgbClr val="225F98"/>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lumMod val="50000"/>
                    <a:lumOff val="50000"/>
                  </a:schemeClr>
                </a:solidFill>
                <a:latin typeface="Gill Sans MT" panose="020B0502020104020203" pitchFamily="34" charset="0"/>
              </a:defRPr>
            </a:lvl1pPr>
          </a:lstStyle>
          <a:p>
            <a:r>
              <a:rPr lang="en-US" dirty="0"/>
              <a:t>SRC Select Disclosure OR SRC Confidential</a:t>
            </a:r>
          </a:p>
        </p:txBody>
      </p:sp>
      <p:sp>
        <p:nvSpPr>
          <p:cNvPr id="4" name="Slide Number Placeholder 3"/>
          <p:cNvSpPr>
            <a:spLocks noGrp="1"/>
          </p:cNvSpPr>
          <p:nvPr>
            <p:ph type="sldNum" sz="quarter" idx="11"/>
          </p:nvPr>
        </p:nvSpPr>
        <p:spPr/>
        <p:txBody>
          <a:bodyPr/>
          <a:lstStyle/>
          <a:p>
            <a:fld id="{23B2D0D0-7CC3-49AC-87EA-E4809F9E013C}" type="slidenum">
              <a:rPr lang="en-US" smtClean="0"/>
              <a:t>‹#›</a:t>
            </a:fld>
            <a:endParaRPr lang="en-US" dirty="0"/>
          </a:p>
        </p:txBody>
      </p:sp>
    </p:spTree>
    <p:extLst>
      <p:ext uri="{BB962C8B-B14F-4D97-AF65-F5344CB8AC3E}">
        <p14:creationId xmlns:p14="http://schemas.microsoft.com/office/powerpoint/2010/main" val="96415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62957" y="685800"/>
            <a:ext cx="5486400" cy="5486400"/>
          </a:xfrm>
          <a:prstGeom prst="rect">
            <a:avLst/>
          </a:prstGeom>
        </p:spPr>
      </p:pic>
      <p:sp>
        <p:nvSpPr>
          <p:cNvPr id="2" name="Footer Placeholder 3">
            <a:extLst>
              <a:ext uri="{FF2B5EF4-FFF2-40B4-BE49-F238E27FC236}">
                <a16:creationId xmlns:a16="http://schemas.microsoft.com/office/drawing/2014/main" id="{F35630C2-2A32-190A-E68F-F358C6D5603D}"/>
              </a:ext>
            </a:extLst>
          </p:cNvPr>
          <p:cNvSpPr>
            <a:spLocks noGrp="1"/>
          </p:cNvSpPr>
          <p:nvPr>
            <p:ph type="ftr" sz="quarter" idx="3"/>
          </p:nvPr>
        </p:nvSpPr>
        <p:spPr>
          <a:xfrm>
            <a:off x="7662672" y="6355080"/>
            <a:ext cx="3657600" cy="365125"/>
          </a:xfrm>
          <a:prstGeom prst="rect">
            <a:avLst/>
          </a:prstGeom>
        </p:spPr>
        <p:txBody>
          <a:bodyPr vert="horz" lIns="0" tIns="45720" rIns="0" bIns="45720" rtlCol="0" anchor="ctr"/>
          <a:lstStyle>
            <a:lvl1pPr algn="r">
              <a:defRPr sz="1300">
                <a:solidFill>
                  <a:schemeClr val="tx1">
                    <a:lumMod val="50000"/>
                    <a:lumOff val="50000"/>
                  </a:schemeClr>
                </a:solidFill>
                <a:latin typeface="Gill Sans MT" panose="020B0502020104020203" pitchFamily="34" charset="0"/>
              </a:defRPr>
            </a:lvl1pPr>
          </a:lstStyle>
          <a:p>
            <a:r>
              <a:rPr lang="en-US" dirty="0"/>
              <a:t>SRC Select Disclosure OR SRC Confidential</a:t>
            </a:r>
          </a:p>
        </p:txBody>
      </p:sp>
      <p:sp>
        <p:nvSpPr>
          <p:cNvPr id="5" name="Slide Number Placeholder 4">
            <a:extLst>
              <a:ext uri="{FF2B5EF4-FFF2-40B4-BE49-F238E27FC236}">
                <a16:creationId xmlns:a16="http://schemas.microsoft.com/office/drawing/2014/main" id="{9056B400-F866-0C05-BC11-0DBCA74849EC}"/>
              </a:ext>
            </a:extLst>
          </p:cNvPr>
          <p:cNvSpPr>
            <a:spLocks noGrp="1"/>
          </p:cNvSpPr>
          <p:nvPr>
            <p:ph type="sldNum" sz="quarter" idx="4"/>
          </p:nvPr>
        </p:nvSpPr>
        <p:spPr>
          <a:xfrm>
            <a:off x="11320272" y="6355080"/>
            <a:ext cx="457200" cy="365125"/>
          </a:xfrm>
          <a:prstGeom prst="rect">
            <a:avLst/>
          </a:prstGeom>
        </p:spPr>
        <p:txBody>
          <a:bodyPr vert="horz" lIns="0" tIns="45720" rIns="0" bIns="45720" rtlCol="0" anchor="ctr"/>
          <a:lstStyle>
            <a:lvl1pPr algn="r">
              <a:defRPr sz="1300" b="0">
                <a:solidFill>
                  <a:srgbClr val="225F98"/>
                </a:solidFill>
                <a:latin typeface="+mj-lt"/>
              </a:defRPr>
            </a:lvl1pPr>
          </a:lstStyle>
          <a:p>
            <a:fld id="{23B2D0D0-7CC3-49AC-87EA-E4809F9E013C}" type="slidenum">
              <a:rPr lang="en-US" smtClean="0"/>
              <a:pPr/>
              <a:t>‹#›</a:t>
            </a:fld>
            <a:endParaRPr lang="en-US" dirty="0"/>
          </a:p>
        </p:txBody>
      </p:sp>
    </p:spTree>
    <p:extLst>
      <p:ext uri="{BB962C8B-B14F-4D97-AF65-F5344CB8AC3E}">
        <p14:creationId xmlns:p14="http://schemas.microsoft.com/office/powerpoint/2010/main" val="13722704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AA75-5FA8-E945-84FB-174A9F9B8F60}"/>
              </a:ext>
            </a:extLst>
          </p:cNvPr>
          <p:cNvSpPr>
            <a:spLocks noGrp="1"/>
          </p:cNvSpPr>
          <p:nvPr>
            <p:ph type="ctrTitle"/>
          </p:nvPr>
        </p:nvSpPr>
        <p:spPr>
          <a:xfrm>
            <a:off x="457200" y="1828799"/>
            <a:ext cx="11274552" cy="3200400"/>
          </a:xfrm>
        </p:spPr>
        <p:txBody>
          <a:bodyPr anchor="ctr" anchorCtr="0"/>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D438689-ACF5-504B-889E-00549194B9FC}"/>
              </a:ext>
            </a:extLst>
          </p:cNvPr>
          <p:cNvSpPr>
            <a:spLocks noGrp="1"/>
          </p:cNvSpPr>
          <p:nvPr>
            <p:ph type="subTitle" idx="1" hasCustomPrompt="1"/>
          </p:nvPr>
        </p:nvSpPr>
        <p:spPr>
          <a:xfrm>
            <a:off x="7159752" y="5943600"/>
            <a:ext cx="4572000" cy="332399"/>
          </a:xfrm>
        </p:spPr>
        <p:txBody>
          <a:bodyPr lIns="0" tIns="0" rIns="0" bIns="0">
            <a:sp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Driving Collaborative Innovation</a:t>
            </a:r>
          </a:p>
        </p:txBody>
      </p:sp>
      <p:sp>
        <p:nvSpPr>
          <p:cNvPr id="4" name="Footer Placeholder 3">
            <a:extLst>
              <a:ext uri="{FF2B5EF4-FFF2-40B4-BE49-F238E27FC236}">
                <a16:creationId xmlns:a16="http://schemas.microsoft.com/office/drawing/2014/main" id="{EC25DDF8-3764-2436-23D5-32B93E86FBAC}"/>
              </a:ext>
            </a:extLst>
          </p:cNvPr>
          <p:cNvSpPr>
            <a:spLocks noGrp="1"/>
          </p:cNvSpPr>
          <p:nvPr>
            <p:ph type="ftr" sz="quarter" idx="10"/>
          </p:nvPr>
        </p:nvSpPr>
        <p:spPr/>
        <p:txBody>
          <a:bodyPr/>
          <a:lstStyle/>
          <a:p>
            <a:r>
              <a:rPr lang="en-US" dirty="0"/>
              <a:t>SRC Select Disclosure OR SRC Confidential</a:t>
            </a:r>
          </a:p>
        </p:txBody>
      </p:sp>
      <p:sp>
        <p:nvSpPr>
          <p:cNvPr id="5" name="Slide Number Placeholder 4">
            <a:extLst>
              <a:ext uri="{FF2B5EF4-FFF2-40B4-BE49-F238E27FC236}">
                <a16:creationId xmlns:a16="http://schemas.microsoft.com/office/drawing/2014/main" id="{6F0E8FD3-EBD8-17F0-0166-EA266955712A}"/>
              </a:ext>
            </a:extLst>
          </p:cNvPr>
          <p:cNvSpPr>
            <a:spLocks noGrp="1"/>
          </p:cNvSpPr>
          <p:nvPr>
            <p:ph type="sldNum" sz="quarter" idx="11"/>
          </p:nvPr>
        </p:nvSpPr>
        <p:spPr/>
        <p:txBody>
          <a:bodyPr/>
          <a:lstStyle/>
          <a:p>
            <a:fld id="{23B2D0D0-7CC3-49AC-87EA-E4809F9E013C}" type="slidenum">
              <a:rPr lang="en-US" smtClean="0"/>
              <a:pPr/>
              <a:t>‹#›</a:t>
            </a:fld>
            <a:endParaRPr lang="en-US" dirty="0"/>
          </a:p>
        </p:txBody>
      </p:sp>
      <p:pic>
        <p:nvPicPr>
          <p:cNvPr id="7" name="Picture 6" descr="A picture containing text, font, logo, graphics&#10;&#10;Description automatically generated">
            <a:extLst>
              <a:ext uri="{FF2B5EF4-FFF2-40B4-BE49-F238E27FC236}">
                <a16:creationId xmlns:a16="http://schemas.microsoft.com/office/drawing/2014/main" id="{E87F59E8-3182-3D77-7B5E-990103E7F360}"/>
              </a:ext>
            </a:extLst>
          </p:cNvPr>
          <p:cNvPicPr>
            <a:picLocks noChangeAspect="1"/>
          </p:cNvPicPr>
          <p:nvPr userDrawn="1"/>
        </p:nvPicPr>
        <p:blipFill>
          <a:blip r:embed="rId2"/>
          <a:stretch>
            <a:fillRect/>
          </a:stretch>
        </p:blipFill>
        <p:spPr>
          <a:xfrm>
            <a:off x="457200" y="457201"/>
            <a:ext cx="2240280" cy="911301"/>
          </a:xfrm>
          <a:prstGeom prst="rect">
            <a:avLst/>
          </a:prstGeom>
        </p:spPr>
      </p:pic>
      <p:sp>
        <p:nvSpPr>
          <p:cNvPr id="9" name="Content Placeholder 8">
            <a:extLst>
              <a:ext uri="{FF2B5EF4-FFF2-40B4-BE49-F238E27FC236}">
                <a16:creationId xmlns:a16="http://schemas.microsoft.com/office/drawing/2014/main" id="{A3179BAA-4278-594E-5B87-6CB5A1A1A24D}"/>
              </a:ext>
            </a:extLst>
          </p:cNvPr>
          <p:cNvSpPr>
            <a:spLocks noGrp="1"/>
          </p:cNvSpPr>
          <p:nvPr>
            <p:ph sz="quarter" idx="12"/>
          </p:nvPr>
        </p:nvSpPr>
        <p:spPr>
          <a:xfrm>
            <a:off x="11777663" y="363538"/>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145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794390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CC0C015-AB42-B247-8988-D775535763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a:t>SRC Select Disclosure OR SRC Confidential</a:t>
            </a:r>
            <a:endParaRPr lang="en-US" dirty="0"/>
          </a:p>
        </p:txBody>
      </p:sp>
    </p:spTree>
    <p:extLst>
      <p:ext uri="{BB962C8B-B14F-4D97-AF65-F5344CB8AC3E}">
        <p14:creationId xmlns:p14="http://schemas.microsoft.com/office/powerpoint/2010/main" val="3198812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FE82A-20A5-8343-990C-F3175FC7381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DFDB1C-8FEF-0146-8854-7A8929930AFA}"/>
              </a:ext>
            </a:extLst>
          </p:cNvPr>
          <p:cNvSpPr>
            <a:spLocks noGrp="1"/>
          </p:cNvSpPr>
          <p:nvPr>
            <p:ph sz="half" idx="1"/>
          </p:nvPr>
        </p:nvSpPr>
        <p:spPr>
          <a:xfrm>
            <a:off x="347472" y="1258066"/>
            <a:ext cx="5486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E9E89-739A-6646-B8B9-7E0F48954F05}"/>
              </a:ext>
            </a:extLst>
          </p:cNvPr>
          <p:cNvSpPr>
            <a:spLocks noGrp="1"/>
          </p:cNvSpPr>
          <p:nvPr>
            <p:ph sz="half" idx="2"/>
          </p:nvPr>
        </p:nvSpPr>
        <p:spPr>
          <a:xfrm>
            <a:off x="6291072" y="1258066"/>
            <a:ext cx="5486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a:t>SRC Select Disclosure OR SRC Confidential</a:t>
            </a:r>
            <a:endParaRPr lang="en-US" dirty="0"/>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dirty="0"/>
          </a:p>
        </p:txBody>
      </p:sp>
    </p:spTree>
    <p:extLst>
      <p:ext uri="{BB962C8B-B14F-4D97-AF65-F5344CB8AC3E}">
        <p14:creationId xmlns:p14="http://schemas.microsoft.com/office/powerpoint/2010/main" val="2846354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3EBE-2A34-254D-92E6-D9C7E2E21FED}"/>
              </a:ext>
            </a:extLst>
          </p:cNvPr>
          <p:cNvSpPr>
            <a:spLocks noGrp="1"/>
          </p:cNvSpPr>
          <p:nvPr>
            <p:ph type="title"/>
          </p:nvPr>
        </p:nvSpPr>
        <p:spPr>
          <a:xfrm>
            <a:off x="347472" y="347472"/>
            <a:ext cx="3932237" cy="1600200"/>
          </a:xfrm>
        </p:spPr>
        <p:txBody>
          <a:bodyPr tIns="0" bIns="0"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9E63B44-DE5E-054A-A662-E2ABCA841426}"/>
              </a:ext>
            </a:extLst>
          </p:cNvPr>
          <p:cNvSpPr>
            <a:spLocks noGrp="1"/>
          </p:cNvSpPr>
          <p:nvPr>
            <p:ph idx="1"/>
          </p:nvPr>
        </p:nvSpPr>
        <p:spPr>
          <a:xfrm>
            <a:off x="4647161" y="347472"/>
            <a:ext cx="7114032"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0820B42-7F92-4645-B83A-C873FA7D0415}"/>
              </a:ext>
            </a:extLst>
          </p:cNvPr>
          <p:cNvSpPr>
            <a:spLocks noGrp="1"/>
          </p:cNvSpPr>
          <p:nvPr>
            <p:ph type="body" sz="half" idx="2"/>
          </p:nvPr>
        </p:nvSpPr>
        <p:spPr>
          <a:xfrm>
            <a:off x="347472" y="2176272"/>
            <a:ext cx="3932237"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SRC Select Disclosure OR SRC Confidential</a:t>
            </a:r>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dirty="0"/>
          </a:p>
        </p:txBody>
      </p:sp>
    </p:spTree>
    <p:extLst>
      <p:ext uri="{BB962C8B-B14F-4D97-AF65-F5344CB8AC3E}">
        <p14:creationId xmlns:p14="http://schemas.microsoft.com/office/powerpoint/2010/main" val="280248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73D0-029B-AA4D-8823-C9242F9633C8}"/>
              </a:ext>
            </a:extLst>
          </p:cNvPr>
          <p:cNvSpPr>
            <a:spLocks noGrp="1"/>
          </p:cNvSpPr>
          <p:nvPr>
            <p:ph type="title"/>
          </p:nvPr>
        </p:nvSpPr>
        <p:spPr>
          <a:xfrm>
            <a:off x="347472" y="347472"/>
            <a:ext cx="3932237" cy="1600200"/>
          </a:xfrm>
        </p:spPr>
        <p:txBody>
          <a:bodyPr tIns="0" bIns="0" anchor="t" anchorCtr="0"/>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A24B21-EC0D-6042-81D9-18462B5DB332}"/>
              </a:ext>
            </a:extLst>
          </p:cNvPr>
          <p:cNvSpPr>
            <a:spLocks noGrp="1"/>
          </p:cNvSpPr>
          <p:nvPr>
            <p:ph type="pic" idx="1"/>
          </p:nvPr>
        </p:nvSpPr>
        <p:spPr>
          <a:xfrm>
            <a:off x="4647161" y="347471"/>
            <a:ext cx="7114032"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9F47EA4-3D94-5C49-9DAC-0D75CB5CD74F}"/>
              </a:ext>
            </a:extLst>
          </p:cNvPr>
          <p:cNvSpPr>
            <a:spLocks noGrp="1"/>
          </p:cNvSpPr>
          <p:nvPr>
            <p:ph type="body" sz="half" idx="2"/>
          </p:nvPr>
        </p:nvSpPr>
        <p:spPr>
          <a:xfrm>
            <a:off x="347472" y="2176272"/>
            <a:ext cx="3932237"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p>
            <a:r>
              <a:rPr lang="en-US" dirty="0"/>
              <a:t>SRC Select Disclosure OR SRC Confidential</a:t>
            </a:r>
          </a:p>
        </p:txBody>
      </p:sp>
      <p:sp>
        <p:nvSpPr>
          <p:cNvPr id="6" name="Slide Number Placeholder 5"/>
          <p:cNvSpPr>
            <a:spLocks noGrp="1"/>
          </p:cNvSpPr>
          <p:nvPr>
            <p:ph type="sldNum" sz="quarter" idx="11"/>
          </p:nvPr>
        </p:nvSpPr>
        <p:spPr/>
        <p:txBody>
          <a:bodyPr/>
          <a:lstStyle/>
          <a:p>
            <a:fld id="{23B2D0D0-7CC3-49AC-87EA-E4809F9E013C}" type="slidenum">
              <a:rPr lang="en-US" smtClean="0"/>
              <a:t>‹#›</a:t>
            </a:fld>
            <a:endParaRPr lang="en-US" dirty="0"/>
          </a:p>
        </p:txBody>
      </p:sp>
    </p:spTree>
    <p:extLst>
      <p:ext uri="{BB962C8B-B14F-4D97-AF65-F5344CB8AC3E}">
        <p14:creationId xmlns:p14="http://schemas.microsoft.com/office/powerpoint/2010/main" val="20815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a:t>SRC Select Disclosure OR SRC Confidential</a:t>
            </a:r>
            <a:endParaRPr lang="en-US" dirty="0"/>
          </a:p>
        </p:txBody>
      </p:sp>
    </p:spTree>
    <p:extLst>
      <p:ext uri="{BB962C8B-B14F-4D97-AF65-F5344CB8AC3E}">
        <p14:creationId xmlns:p14="http://schemas.microsoft.com/office/powerpoint/2010/main" val="32911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a:t>SRC Select Disclosure OR SRC Confidential</a:t>
            </a:r>
            <a:endParaRPr lang="en-US" dirty="0"/>
          </a:p>
        </p:txBody>
      </p:sp>
    </p:spTree>
    <p:extLst>
      <p:ext uri="{BB962C8B-B14F-4D97-AF65-F5344CB8AC3E}">
        <p14:creationId xmlns:p14="http://schemas.microsoft.com/office/powerpoint/2010/main" val="2103235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 Content (white, no logo)">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E284-391B-4542-871D-8613D51DE1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C0C015-AB42-B247-8988-D775535763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dirty="0"/>
              <a:t>SRC Select Disclosure OR SRC Confidential</a:t>
            </a:r>
          </a:p>
        </p:txBody>
      </p:sp>
    </p:spTree>
    <p:extLst>
      <p:ext uri="{BB962C8B-B14F-4D97-AF65-F5344CB8AC3E}">
        <p14:creationId xmlns:p14="http://schemas.microsoft.com/office/powerpoint/2010/main" val="3924411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hite, no logo)">
    <p:bg>
      <p:bgPr>
        <a:solidFill>
          <a:schemeClr val="bg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23B2D0D0-7CC3-49AC-87EA-E4809F9E013C}" type="slidenum">
              <a:rPr lang="en-US" smtClean="0"/>
              <a:t>‹#›</a:t>
            </a:fld>
            <a:endParaRPr lang="en-US" dirty="0"/>
          </a:p>
        </p:txBody>
      </p:sp>
      <p:sp>
        <p:nvSpPr>
          <p:cNvPr id="8" name="Footer Placeholder 7"/>
          <p:cNvSpPr>
            <a:spLocks noGrp="1"/>
          </p:cNvSpPr>
          <p:nvPr>
            <p:ph type="ftr" sz="quarter" idx="12"/>
          </p:nvPr>
        </p:nvSpPr>
        <p:spPr/>
        <p:txBody>
          <a:bodyPr/>
          <a:lstStyle/>
          <a:p>
            <a:r>
              <a:rPr lang="en-US" dirty="0"/>
              <a:t>SRC Select Disclosure OR SRC Confidential</a:t>
            </a:r>
          </a:p>
        </p:txBody>
      </p:sp>
      <p:sp>
        <p:nvSpPr>
          <p:cNvPr id="2" name="Title 1">
            <a:extLst>
              <a:ext uri="{FF2B5EF4-FFF2-40B4-BE49-F238E27FC236}">
                <a16:creationId xmlns:a16="http://schemas.microsoft.com/office/drawing/2014/main" id="{E5FB80A5-5C67-03AD-026D-BE8C444F29CA}"/>
              </a:ext>
            </a:extLst>
          </p:cNvPr>
          <p:cNvSpPr>
            <a:spLocks noGrp="1"/>
          </p:cNvSpPr>
          <p:nvPr>
            <p:ph type="title"/>
          </p:nvPr>
        </p:nvSpPr>
        <p:spPr>
          <a:xfrm>
            <a:off x="1874822" y="6309360"/>
            <a:ext cx="6435165" cy="548640"/>
          </a:xfrm>
        </p:spPr>
        <p:txBody>
          <a:bodyPr anchor="b">
            <a:normAutofit/>
          </a:bodyPr>
          <a:lstStyle>
            <a:lvl1pPr>
              <a:lnSpc>
                <a:spcPct val="100000"/>
              </a:lnSpc>
              <a:defRPr sz="2400" baseline="0"/>
            </a:lvl1pPr>
          </a:lstStyle>
          <a:p>
            <a:r>
              <a:rPr lang="en-US"/>
              <a:t>Click to edit Master title style</a:t>
            </a:r>
            <a:endParaRPr lang="en-US" dirty="0"/>
          </a:p>
        </p:txBody>
      </p:sp>
    </p:spTree>
    <p:extLst>
      <p:ext uri="{BB962C8B-B14F-4D97-AF65-F5344CB8AC3E}">
        <p14:creationId xmlns:p14="http://schemas.microsoft.com/office/powerpoint/2010/main" val="3921140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email">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322ED8A-5597-5841-8683-815D7506312B}"/>
              </a:ext>
            </a:extLst>
          </p:cNvPr>
          <p:cNvCxnSpPr>
            <a:cxnSpLocks/>
          </p:cNvCxnSpPr>
          <p:nvPr userDrawn="1"/>
        </p:nvCxnSpPr>
        <p:spPr>
          <a:xfrm>
            <a:off x="1874520" y="6349959"/>
            <a:ext cx="9902952" cy="0"/>
          </a:xfrm>
          <a:prstGeom prst="line">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4B0C53A6-03FC-6341-BF57-2AB1CCDAE649}"/>
              </a:ext>
            </a:extLst>
          </p:cNvPr>
          <p:cNvSpPr>
            <a:spLocks noGrp="1"/>
          </p:cNvSpPr>
          <p:nvPr>
            <p:ph type="title"/>
          </p:nvPr>
        </p:nvSpPr>
        <p:spPr>
          <a:xfrm>
            <a:off x="347472" y="347472"/>
            <a:ext cx="114300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4EC20D-DCB0-D447-BF33-EF0550CF7D99}"/>
              </a:ext>
            </a:extLst>
          </p:cNvPr>
          <p:cNvSpPr>
            <a:spLocks noGrp="1"/>
          </p:cNvSpPr>
          <p:nvPr>
            <p:ph type="body" idx="1"/>
          </p:nvPr>
        </p:nvSpPr>
        <p:spPr>
          <a:xfrm>
            <a:off x="347472" y="1261872"/>
            <a:ext cx="11430000"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3"/>
          </p:nvPr>
        </p:nvSpPr>
        <p:spPr>
          <a:xfrm>
            <a:off x="7662672" y="6355080"/>
            <a:ext cx="3657600" cy="365125"/>
          </a:xfrm>
          <a:prstGeom prst="rect">
            <a:avLst/>
          </a:prstGeom>
        </p:spPr>
        <p:txBody>
          <a:bodyPr vert="horz" lIns="0" tIns="45720" rIns="0" bIns="45720" rtlCol="0" anchor="ctr"/>
          <a:lstStyle>
            <a:lvl1pPr algn="r">
              <a:defRPr sz="1300">
                <a:solidFill>
                  <a:schemeClr val="tx1">
                    <a:lumMod val="50000"/>
                    <a:lumOff val="50000"/>
                  </a:schemeClr>
                </a:solidFill>
                <a:latin typeface="Gill Sans MT" panose="020B0502020104020203" pitchFamily="34" charset="0"/>
              </a:defRPr>
            </a:lvl1pPr>
          </a:lstStyle>
          <a:p>
            <a:r>
              <a:rPr lang="en-US" dirty="0"/>
              <a:t>SRC Select Disclosure OR SRC Confidential</a:t>
            </a:r>
          </a:p>
        </p:txBody>
      </p:sp>
      <p:sp>
        <p:nvSpPr>
          <p:cNvPr id="5" name="Slide Number Placeholder 4"/>
          <p:cNvSpPr>
            <a:spLocks noGrp="1"/>
          </p:cNvSpPr>
          <p:nvPr>
            <p:ph type="sldNum" sz="quarter" idx="4"/>
          </p:nvPr>
        </p:nvSpPr>
        <p:spPr>
          <a:xfrm>
            <a:off x="11320272" y="6355080"/>
            <a:ext cx="457200" cy="365125"/>
          </a:xfrm>
          <a:prstGeom prst="rect">
            <a:avLst/>
          </a:prstGeom>
        </p:spPr>
        <p:txBody>
          <a:bodyPr vert="horz" lIns="0" tIns="45720" rIns="0" bIns="45720" rtlCol="0" anchor="ctr"/>
          <a:lstStyle>
            <a:lvl1pPr algn="r">
              <a:defRPr sz="1300" b="0">
                <a:solidFill>
                  <a:srgbClr val="225F98"/>
                </a:solidFill>
                <a:latin typeface="+mj-lt"/>
              </a:defRPr>
            </a:lvl1pPr>
          </a:lstStyle>
          <a:p>
            <a:fld id="{23B2D0D0-7CC3-49AC-87EA-E4809F9E013C}" type="slidenum">
              <a:rPr lang="en-US" smtClean="0"/>
              <a:pPr/>
              <a:t>‹#›</a:t>
            </a:fld>
            <a:endParaRPr lang="en-US" dirty="0"/>
          </a:p>
        </p:txBody>
      </p:sp>
      <p:pic>
        <p:nvPicPr>
          <p:cNvPr id="11" name="Picture 10" descr="A blue logo with black background&#10;&#10;Description automatically generated with low confidence">
            <a:extLst>
              <a:ext uri="{FF2B5EF4-FFF2-40B4-BE49-F238E27FC236}">
                <a16:creationId xmlns:a16="http://schemas.microsoft.com/office/drawing/2014/main" id="{8273A4BB-C3D9-AB90-87AB-62303B43CD24}"/>
              </a:ext>
            </a:extLst>
          </p:cNvPr>
          <p:cNvPicPr>
            <a:picLocks noChangeAspect="1"/>
          </p:cNvPicPr>
          <p:nvPr userDrawn="1"/>
        </p:nvPicPr>
        <p:blipFill>
          <a:blip r:embed="rId16"/>
          <a:stretch>
            <a:fillRect/>
          </a:stretch>
        </p:blipFill>
        <p:spPr>
          <a:xfrm>
            <a:off x="347472" y="6062472"/>
            <a:ext cx="1200000" cy="571429"/>
          </a:xfrm>
          <a:prstGeom prst="rect">
            <a:avLst/>
          </a:prstGeom>
        </p:spPr>
      </p:pic>
    </p:spTree>
    <p:extLst>
      <p:ext uri="{BB962C8B-B14F-4D97-AF65-F5344CB8AC3E}">
        <p14:creationId xmlns:p14="http://schemas.microsoft.com/office/powerpoint/2010/main" val="394044695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63" r:id="rId4"/>
    <p:sldLayoutId id="2147483664" r:id="rId5"/>
    <p:sldLayoutId id="2147483691" r:id="rId6"/>
    <p:sldLayoutId id="2147483690" r:id="rId7"/>
    <p:sldLayoutId id="2147483689" r:id="rId8"/>
    <p:sldLayoutId id="2147483692" r:id="rId9"/>
    <p:sldLayoutId id="2147483661" r:id="rId10"/>
    <p:sldLayoutId id="2147483672" r:id="rId11"/>
    <p:sldLayoutId id="2147483693" r:id="rId12"/>
    <p:sldLayoutId id="2147483694" r:id="rId13"/>
  </p:sldLayoutIdLst>
  <p:hf hdr="0" ftr="0" dt="0"/>
  <p:txStyles>
    <p:title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3.xml"/><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2.jpe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cc.gnu.org/onlinedocs/gcc/Instrumentation-Options.html"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hyperlink" Target="https://www.mdpi.com/2079-9292/11/13/2023" TargetMode="External"/><Relationship Id="rId5" Type="http://schemas.openxmlformats.org/officeDocument/2006/relationships/hyperlink" Target="https://www.zdnet.com/article/chrome-70-of-all-security-bugs-are-memory-safety-issues/" TargetMode="External"/><Relationship Id="rId4" Type="http://schemas.openxmlformats.org/officeDocument/2006/relationships/hyperlink" Target="https://www.cve.or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mailto:tehranipoor@ece.ufl.edu" TargetMode="External"/><Relationship Id="rId2" Type="http://schemas.openxmlformats.org/officeDocument/2006/relationships/hyperlink" Target="mailto:farimah@ufl.edu"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25E-7DCB-E851-D36E-BF0159149B60}"/>
              </a:ext>
            </a:extLst>
          </p:cNvPr>
          <p:cNvSpPr>
            <a:spLocks noGrp="1"/>
          </p:cNvSpPr>
          <p:nvPr>
            <p:ph type="title"/>
          </p:nvPr>
        </p:nvSpPr>
        <p:spPr/>
        <p:txBody>
          <a:bodyPr/>
          <a:lstStyle/>
          <a:p>
            <a:r>
              <a:rPr lang="en-US" dirty="0"/>
              <a:t>Confidentiality</a:t>
            </a:r>
          </a:p>
        </p:txBody>
      </p:sp>
      <p:sp>
        <p:nvSpPr>
          <p:cNvPr id="3" name="Content Placeholder 2">
            <a:extLst>
              <a:ext uri="{FF2B5EF4-FFF2-40B4-BE49-F238E27FC236}">
                <a16:creationId xmlns:a16="http://schemas.microsoft.com/office/drawing/2014/main" id="{AB41ECEC-F41E-B30C-326C-579C89D7688D}"/>
              </a:ext>
            </a:extLst>
          </p:cNvPr>
          <p:cNvSpPr>
            <a:spLocks noGrp="1"/>
          </p:cNvSpPr>
          <p:nvPr>
            <p:ph idx="1"/>
          </p:nvPr>
        </p:nvSpPr>
        <p:spPr/>
        <p:txBody>
          <a:bodyPr/>
          <a:lstStyle/>
          <a:p>
            <a:pPr marL="285746" indent="-285746">
              <a:buClr>
                <a:schemeClr val="bg1"/>
              </a:buClr>
            </a:pPr>
            <a:r>
              <a:rPr lang="en-US" dirty="0">
                <a:latin typeface="Tahoma" panose="020B0604030504040204" pitchFamily="34" charset="0"/>
                <a:ea typeface="Tahoma" panose="020B0604030504040204" pitchFamily="34" charset="0"/>
                <a:cs typeface="Tahoma" panose="020B0604030504040204" pitchFamily="34" charset="0"/>
              </a:rPr>
              <a:t>By reviewing this presentation or participating in a SRC event, you are agreeing not to use the presented information for purposes unrelated to the event until approved by SRC;</a:t>
            </a:r>
          </a:p>
          <a:p>
            <a:pPr marL="285746" indent="-285746">
              <a:buClr>
                <a:schemeClr val="bg1"/>
              </a:buClr>
            </a:pPr>
            <a:endParaRPr lang="en-US" dirty="0">
              <a:latin typeface="Tahoma" panose="020B0604030504040204" pitchFamily="34" charset="0"/>
              <a:ea typeface="Tahoma" panose="020B0604030504040204" pitchFamily="34" charset="0"/>
              <a:cs typeface="Tahoma" panose="020B0604030504040204" pitchFamily="34" charset="0"/>
            </a:endParaRPr>
          </a:p>
          <a:p>
            <a:pPr marL="285746" indent="-285746">
              <a:buClr>
                <a:schemeClr val="bg1"/>
              </a:buClr>
            </a:pPr>
            <a:r>
              <a:rPr lang="en-US" dirty="0">
                <a:latin typeface="Tahoma" panose="020B0604030504040204" pitchFamily="34" charset="0"/>
                <a:ea typeface="Tahoma" panose="020B0604030504040204" pitchFamily="34" charset="0"/>
                <a:cs typeface="Tahoma" panose="020B0604030504040204" pitchFamily="34" charset="0"/>
              </a:rPr>
              <a:t>Material may be presented that represents current research, some of which has not been published or protected. This material is not for public disclosure and until potential IP rights have been protected, please treat all of the information presented as </a:t>
            </a:r>
            <a:r>
              <a:rPr lang="en-US" b="1" u="sng" dirty="0">
                <a:latin typeface="Tahoma" panose="020B0604030504040204" pitchFamily="34" charset="0"/>
                <a:ea typeface="Tahoma" panose="020B0604030504040204" pitchFamily="34" charset="0"/>
                <a:cs typeface="Tahoma" panose="020B0604030504040204" pitchFamily="34" charset="0"/>
              </a:rPr>
              <a:t>confidential information</a:t>
            </a:r>
            <a:r>
              <a:rPr lang="en-US" dirty="0">
                <a:latin typeface="Tahoma" panose="020B0604030504040204" pitchFamily="34" charset="0"/>
                <a:ea typeface="Tahoma" panose="020B0604030504040204" pitchFamily="34" charset="0"/>
                <a:cs typeface="Tahoma" panose="020B0604030504040204" pitchFamily="34" charset="0"/>
              </a:rPr>
              <a:t> which is the property of the researcher and their university.</a:t>
            </a:r>
          </a:p>
          <a:p>
            <a:endParaRPr lang="en-US" dirty="0"/>
          </a:p>
        </p:txBody>
      </p:sp>
      <p:sp>
        <p:nvSpPr>
          <p:cNvPr id="4" name="Slide Number Placeholder 3">
            <a:extLst>
              <a:ext uri="{FF2B5EF4-FFF2-40B4-BE49-F238E27FC236}">
                <a16:creationId xmlns:a16="http://schemas.microsoft.com/office/drawing/2014/main" id="{7BF88416-EFD1-A7C9-3B5B-1397300D47E9}"/>
              </a:ext>
            </a:extLst>
          </p:cNvPr>
          <p:cNvSpPr>
            <a:spLocks noGrp="1"/>
          </p:cNvSpPr>
          <p:nvPr>
            <p:ph type="sldNum" sz="quarter" idx="11"/>
          </p:nvPr>
        </p:nvSpPr>
        <p:spPr/>
        <p:txBody>
          <a:bodyPr/>
          <a:lstStyle/>
          <a:p>
            <a:fld id="{23B2D0D0-7CC3-49AC-87EA-E4809F9E013C}" type="slidenum">
              <a:rPr lang="en-US" smtClean="0"/>
              <a:t>1</a:t>
            </a:fld>
            <a:endParaRPr lang="en-US" dirty="0"/>
          </a:p>
        </p:txBody>
      </p:sp>
    </p:spTree>
    <p:extLst>
      <p:ext uri="{BB962C8B-B14F-4D97-AF65-F5344CB8AC3E}">
        <p14:creationId xmlns:p14="http://schemas.microsoft.com/office/powerpoint/2010/main" val="117788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5DE62-6D47-7EC8-CEB9-D6FBD91F1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C22EC-E86F-C95F-3B5B-6344768863E9}"/>
              </a:ext>
            </a:extLst>
          </p:cNvPr>
          <p:cNvSpPr>
            <a:spLocks noGrp="1"/>
          </p:cNvSpPr>
          <p:nvPr>
            <p:ph type="title"/>
          </p:nvPr>
        </p:nvSpPr>
        <p:spPr>
          <a:xfrm>
            <a:off x="211955" y="130963"/>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9E1096FC-0127-AF7E-3D17-50AF522DE19B}"/>
              </a:ext>
            </a:extLst>
          </p:cNvPr>
          <p:cNvSpPr>
            <a:spLocks noGrp="1"/>
          </p:cNvSpPr>
          <p:nvPr>
            <p:ph idx="1"/>
          </p:nvPr>
        </p:nvSpPr>
        <p:spPr>
          <a:xfrm>
            <a:off x="211955" y="883486"/>
            <a:ext cx="11790093" cy="5638611"/>
          </a:xfrm>
        </p:spPr>
        <p:txBody>
          <a:bodyPr/>
          <a:lstStyle/>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laser fault-injection modeling from layout info</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Laser effect can be modeled as extra current sources in SPICE simulations, then applied in dynamic IR drop simulations (result: build a connection between </a:t>
            </a:r>
            <a:r>
              <a:rPr lang="en-US" altLang="zh-CN" sz="1600" b="0" u="sng" dirty="0">
                <a:latin typeface="Arial" charset="0"/>
                <a:ea typeface="Arial" charset="0"/>
                <a:cs typeface="Arial" charset="0"/>
              </a:rPr>
              <a:t>laser intensity per cell</a:t>
            </a:r>
            <a:r>
              <a:rPr lang="en-US" altLang="zh-CN" sz="1600" b="0" dirty="0">
                <a:latin typeface="Arial" charset="0"/>
                <a:ea typeface="Arial" charset="0"/>
                <a:cs typeface="Arial" charset="0"/>
              </a:rPr>
              <a:t> and </a:t>
            </a:r>
            <a:r>
              <a:rPr lang="en-US" altLang="zh-CN" sz="1600" b="0" u="sng" dirty="0">
                <a:latin typeface="Arial" charset="0"/>
                <a:ea typeface="Arial" charset="0"/>
                <a:cs typeface="Arial" charset="0"/>
              </a:rPr>
              <a:t>cell’s accurate current demand</a:t>
            </a:r>
            <a:r>
              <a:rPr lang="en-US" altLang="zh-CN" sz="1600" b="0" dirty="0">
                <a:latin typeface="Arial" charset="0"/>
                <a:ea typeface="Arial" charset="0"/>
                <a:cs typeface="Arial" charset="0"/>
              </a:rPr>
              <a:t>)</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Cells’ current demand under laser impact will determine </a:t>
            </a:r>
            <a:r>
              <a:rPr lang="en-US" altLang="zh-CN" sz="1600" dirty="0">
                <a:latin typeface="Arial" charset="0"/>
                <a:ea typeface="Arial" charset="0"/>
                <a:cs typeface="Arial" charset="0"/>
              </a:rPr>
              <a:t>whether the fault can be injected</a:t>
            </a: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clock/voltage glitch modeling from layout info</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Clock/voltage glitch causes timing violations across the sequential components</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Can be modeled as delay changes, i.e., converting fault to time</a:t>
            </a:r>
          </a:p>
        </p:txBody>
      </p:sp>
      <p:grpSp>
        <p:nvGrpSpPr>
          <p:cNvPr id="3" name="Group 2">
            <a:extLst>
              <a:ext uri="{FF2B5EF4-FFF2-40B4-BE49-F238E27FC236}">
                <a16:creationId xmlns:a16="http://schemas.microsoft.com/office/drawing/2014/main" id="{1D2D1AC0-873D-B447-6617-60D2F27B7CAF}"/>
              </a:ext>
            </a:extLst>
          </p:cNvPr>
          <p:cNvGrpSpPr/>
          <p:nvPr/>
        </p:nvGrpSpPr>
        <p:grpSpPr>
          <a:xfrm>
            <a:off x="6183201" y="3429000"/>
            <a:ext cx="5181193" cy="2745496"/>
            <a:chOff x="1326150" y="3407489"/>
            <a:chExt cx="5181193" cy="2745496"/>
          </a:xfrm>
        </p:grpSpPr>
        <p:pic>
          <p:nvPicPr>
            <p:cNvPr id="5" name="Picture 4" descr="Graphical user interface&#10;&#10;Description automatically generated">
              <a:extLst>
                <a:ext uri="{FF2B5EF4-FFF2-40B4-BE49-F238E27FC236}">
                  <a16:creationId xmlns:a16="http://schemas.microsoft.com/office/drawing/2014/main" id="{1D1070A5-55E1-355E-47F0-29B551E8739C}"/>
                </a:ext>
              </a:extLst>
            </p:cNvPr>
            <p:cNvPicPr>
              <a:picLocks noChangeAspect="1"/>
            </p:cNvPicPr>
            <p:nvPr/>
          </p:nvPicPr>
          <p:blipFill rotWithShape="1">
            <a:blip r:embed="rId3">
              <a:extLst>
                <a:ext uri="{28A0092B-C50C-407E-A947-70E740481C1C}">
                  <a14:useLocalDpi xmlns:a14="http://schemas.microsoft.com/office/drawing/2010/main" val="0"/>
                </a:ext>
              </a:extLst>
            </a:blip>
            <a:srcRect l="19975" t="66148" r="18851" b="18872"/>
            <a:stretch/>
          </p:blipFill>
          <p:spPr>
            <a:xfrm>
              <a:off x="1326151" y="3407489"/>
              <a:ext cx="4860817" cy="762168"/>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08A9DA27-0F45-F279-A846-FE62E9383EF6}"/>
                </a:ext>
              </a:extLst>
            </p:cNvPr>
            <p:cNvPicPr>
              <a:picLocks noChangeAspect="1"/>
            </p:cNvPicPr>
            <p:nvPr/>
          </p:nvPicPr>
          <p:blipFill rotWithShape="1">
            <a:blip r:embed="rId3">
              <a:extLst>
                <a:ext uri="{28A0092B-C50C-407E-A947-70E740481C1C}">
                  <a14:useLocalDpi xmlns:a14="http://schemas.microsoft.com/office/drawing/2010/main" val="0"/>
                </a:ext>
              </a:extLst>
            </a:blip>
            <a:srcRect t="82879" r="68040" b="-195"/>
            <a:stretch/>
          </p:blipFill>
          <p:spPr>
            <a:xfrm>
              <a:off x="2641384" y="4273873"/>
              <a:ext cx="2540153" cy="897908"/>
            </a:xfrm>
            <a:prstGeom prst="rect">
              <a:avLst/>
            </a:prstGeom>
            <a:ln>
              <a:solidFill>
                <a:schemeClr val="tx1"/>
              </a:solidFill>
            </a:ln>
          </p:spPr>
        </p:pic>
        <p:pic>
          <p:nvPicPr>
            <p:cNvPr id="8" name="Picture 7" descr="Graphical user interface&#10;&#10;Description automatically generated">
              <a:extLst>
                <a:ext uri="{FF2B5EF4-FFF2-40B4-BE49-F238E27FC236}">
                  <a16:creationId xmlns:a16="http://schemas.microsoft.com/office/drawing/2014/main" id="{3413F415-9A38-DAA4-5153-4B50E43DB97C}"/>
                </a:ext>
              </a:extLst>
            </p:cNvPr>
            <p:cNvPicPr>
              <a:picLocks noChangeAspect="1"/>
            </p:cNvPicPr>
            <p:nvPr/>
          </p:nvPicPr>
          <p:blipFill rotWithShape="1">
            <a:blip r:embed="rId3">
              <a:extLst>
                <a:ext uri="{28A0092B-C50C-407E-A947-70E740481C1C}">
                  <a14:useLocalDpi xmlns:a14="http://schemas.microsoft.com/office/drawing/2010/main" val="0"/>
                </a:ext>
              </a:extLst>
            </a:blip>
            <a:srcRect l="67041" t="82879" r="-125" b="-195"/>
            <a:stretch/>
          </p:blipFill>
          <p:spPr>
            <a:xfrm>
              <a:off x="3914863" y="5286392"/>
              <a:ext cx="2592480" cy="866593"/>
            </a:xfrm>
            <a:prstGeom prst="rect">
              <a:avLst/>
            </a:prstGeom>
            <a:ln>
              <a:solidFill>
                <a:schemeClr val="tx1"/>
              </a:solidFill>
            </a:ln>
          </p:spPr>
        </p:pic>
        <p:pic>
          <p:nvPicPr>
            <p:cNvPr id="9" name="Picture 8" descr="Graphical user interface&#10;&#10;Description automatically generated">
              <a:extLst>
                <a:ext uri="{FF2B5EF4-FFF2-40B4-BE49-F238E27FC236}">
                  <a16:creationId xmlns:a16="http://schemas.microsoft.com/office/drawing/2014/main" id="{86E07248-6760-C3EA-C4A7-5184888A38A0}"/>
                </a:ext>
              </a:extLst>
            </p:cNvPr>
            <p:cNvPicPr>
              <a:picLocks noChangeAspect="1"/>
            </p:cNvPicPr>
            <p:nvPr/>
          </p:nvPicPr>
          <p:blipFill rotWithShape="1">
            <a:blip r:embed="rId3">
              <a:extLst>
                <a:ext uri="{28A0092B-C50C-407E-A947-70E740481C1C}">
                  <a14:useLocalDpi xmlns:a14="http://schemas.microsoft.com/office/drawing/2010/main" val="0"/>
                </a:ext>
              </a:extLst>
            </a:blip>
            <a:srcRect l="31960" t="82879" r="33583" b="-195"/>
            <a:stretch/>
          </p:blipFill>
          <p:spPr>
            <a:xfrm>
              <a:off x="1326150" y="5286392"/>
              <a:ext cx="2592632" cy="866593"/>
            </a:xfrm>
            <a:prstGeom prst="rect">
              <a:avLst/>
            </a:prstGeom>
            <a:ln>
              <a:solidFill>
                <a:schemeClr val="tx1"/>
              </a:solidFill>
            </a:ln>
          </p:spPr>
        </p:pic>
      </p:grpSp>
      <p:pic>
        <p:nvPicPr>
          <p:cNvPr id="10" name="Picture 9" descr="Graphical user interface&#10;&#10;Description automatically generated">
            <a:extLst>
              <a:ext uri="{FF2B5EF4-FFF2-40B4-BE49-F238E27FC236}">
                <a16:creationId xmlns:a16="http://schemas.microsoft.com/office/drawing/2014/main" id="{23C76FF0-D32C-CB9B-87B6-5D2BD0B8D047}"/>
              </a:ext>
            </a:extLst>
          </p:cNvPr>
          <p:cNvPicPr>
            <a:picLocks noChangeAspect="1"/>
          </p:cNvPicPr>
          <p:nvPr/>
        </p:nvPicPr>
        <p:blipFill rotWithShape="1">
          <a:blip r:embed="rId3">
            <a:extLst>
              <a:ext uri="{28A0092B-C50C-407E-A947-70E740481C1C}">
                <a14:useLocalDpi xmlns:a14="http://schemas.microsoft.com/office/drawing/2010/main" val="0"/>
              </a:ext>
            </a:extLst>
          </a:blip>
          <a:srcRect l="15885" r="15755" b="37525"/>
          <a:stretch/>
        </p:blipFill>
        <p:spPr>
          <a:xfrm>
            <a:off x="969487" y="3309839"/>
            <a:ext cx="4901199" cy="2868998"/>
          </a:xfrm>
          <a:prstGeom prst="rect">
            <a:avLst/>
          </a:prstGeom>
        </p:spPr>
      </p:pic>
    </p:spTree>
    <p:extLst>
      <p:ext uri="{BB962C8B-B14F-4D97-AF65-F5344CB8AC3E}">
        <p14:creationId xmlns:p14="http://schemas.microsoft.com/office/powerpoint/2010/main" val="3272154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FC99-1B83-0A79-B59E-6BF04C86D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233E6-7129-E8A0-898D-EA9F70E9D9CC}"/>
              </a:ext>
            </a:extLst>
          </p:cNvPr>
          <p:cNvSpPr>
            <a:spLocks noGrp="1"/>
          </p:cNvSpPr>
          <p:nvPr>
            <p:ph type="title"/>
          </p:nvPr>
        </p:nvSpPr>
        <p:spPr>
          <a:xfrm>
            <a:off x="253409" y="109344"/>
            <a:ext cx="9508929" cy="752523"/>
          </a:xfrm>
        </p:spPr>
        <p:txBody>
          <a:bodyPr>
            <a:normAutofit/>
          </a:bodyPr>
          <a:lstStyle/>
          <a:p>
            <a:pPr algn="l"/>
            <a:r>
              <a:rPr lang="en-US" dirty="0">
                <a:cs typeface="Arial" panose="020B0604020202020204" pitchFamily="34" charset="0"/>
              </a:rPr>
              <a:t>Task 2 : Compiler Development</a:t>
            </a:r>
          </a:p>
        </p:txBody>
      </p:sp>
      <p:sp>
        <p:nvSpPr>
          <p:cNvPr id="15" name="Content Placeholder 2">
            <a:extLst>
              <a:ext uri="{FF2B5EF4-FFF2-40B4-BE49-F238E27FC236}">
                <a16:creationId xmlns:a16="http://schemas.microsoft.com/office/drawing/2014/main" id="{03D5BE19-4529-FBDB-AF29-E77559FE66CE}"/>
              </a:ext>
            </a:extLst>
          </p:cNvPr>
          <p:cNvSpPr>
            <a:spLocks noGrp="1"/>
          </p:cNvSpPr>
          <p:nvPr>
            <p:ph idx="1"/>
          </p:nvPr>
        </p:nvSpPr>
        <p:spPr>
          <a:xfrm>
            <a:off x="148101" y="776807"/>
            <a:ext cx="11895797" cy="5696215"/>
          </a:xfrm>
        </p:spPr>
        <p:txBody>
          <a:bodyPr>
            <a:normAutofit fontScale="92500" lnSpcReduction="10000"/>
          </a:bodyPr>
          <a:lstStyle/>
          <a:p>
            <a:pPr>
              <a:lnSpc>
                <a:spcPct val="120000"/>
              </a:lnSpc>
              <a:spcBef>
                <a:spcPts val="0"/>
              </a:spcBef>
              <a:buFont typeface="Arial" panose="020B0604020202020204" pitchFamily="34" charset="0"/>
              <a:buChar char="•"/>
            </a:pPr>
            <a:r>
              <a:rPr lang="en-US" altLang="zh-CN" sz="2000" b="1" u="sng" dirty="0">
                <a:latin typeface="Arial" charset="0"/>
                <a:cs typeface="Arial" charset="0"/>
              </a:rPr>
              <a:t>Test case</a:t>
            </a:r>
          </a:p>
          <a:p>
            <a:pPr lvl="1">
              <a:lnSpc>
                <a:spcPct val="120000"/>
              </a:lnSpc>
              <a:spcBef>
                <a:spcPts val="0"/>
              </a:spcBef>
              <a:buFont typeface="Arial" panose="020B0604020202020204" pitchFamily="34" charset="0"/>
              <a:buChar char="•"/>
            </a:pPr>
            <a:r>
              <a:rPr lang="en-US" altLang="zh-CN" sz="1800" b="0" dirty="0">
                <a:latin typeface="Arial" charset="0"/>
                <a:cs typeface="Arial" charset="0"/>
              </a:rPr>
              <a:t>Hardened GCC-RISC Cross compiler -</a:t>
            </a:r>
            <a:br>
              <a:rPr lang="en-US" altLang="zh-CN" sz="1800" b="0" dirty="0">
                <a:latin typeface="Arial" charset="0"/>
                <a:cs typeface="Arial" charset="0"/>
              </a:rPr>
            </a:br>
            <a:r>
              <a:rPr lang="en-US" altLang="zh-CN" sz="1800" b="0" dirty="0">
                <a:latin typeface="Arial" charset="0"/>
                <a:cs typeface="Arial" charset="0"/>
              </a:rPr>
              <a:t>C/C++ -&gt; RV32i Assembly code compilation with added physical hardening implemented by GCC Plugin</a:t>
            </a:r>
            <a:br>
              <a:rPr lang="en-US" altLang="zh-CN" sz="1800" b="0" dirty="0">
                <a:latin typeface="Arial" charset="0"/>
                <a:cs typeface="Arial" charset="0"/>
              </a:rPr>
            </a:br>
            <a:endParaRPr lang="en-US" altLang="zh-CN" sz="1800" b="0" dirty="0">
              <a:latin typeface="Arial" charset="0"/>
              <a:cs typeface="Arial" charset="0"/>
            </a:endParaRPr>
          </a:p>
          <a:p>
            <a:pPr>
              <a:lnSpc>
                <a:spcPct val="120000"/>
              </a:lnSpc>
              <a:spcBef>
                <a:spcPts val="0"/>
              </a:spcBef>
            </a:pPr>
            <a:r>
              <a:rPr lang="en-US" altLang="zh-CN" sz="2000" b="1" u="sng" dirty="0">
                <a:latin typeface="Arial" charset="0"/>
                <a:cs typeface="Arial" charset="0"/>
              </a:rPr>
              <a:t>Security Properties for Hardening</a:t>
            </a:r>
            <a:endParaRPr lang="en-US" altLang="zh-CN" sz="2000" b="0" dirty="0">
              <a:latin typeface="Arial" charset="0"/>
              <a:cs typeface="Arial" charset="0"/>
            </a:endParaRPr>
          </a:p>
          <a:p>
            <a:pPr lvl="1">
              <a:lnSpc>
                <a:spcPct val="120000"/>
              </a:lnSpc>
              <a:spcBef>
                <a:spcPts val="0"/>
              </a:spcBef>
              <a:buFont typeface="Arial" panose="020B0604020202020204" pitchFamily="34" charset="0"/>
              <a:buChar char="•"/>
            </a:pPr>
            <a:r>
              <a:rPr lang="en-US" altLang="zh-CN" sz="1800" b="0" dirty="0">
                <a:latin typeface="Arial" charset="0"/>
                <a:cs typeface="Arial" charset="0"/>
              </a:rPr>
              <a:t>Vulnerability identified based on Physical </a:t>
            </a:r>
            <a:r>
              <a:rPr lang="en-US" altLang="zh-CN" sz="1800" dirty="0">
                <a:latin typeface="Arial" charset="0"/>
                <a:cs typeface="Arial" charset="0"/>
              </a:rPr>
              <a:t>Modeling and e</a:t>
            </a:r>
            <a:r>
              <a:rPr lang="en-US" altLang="zh-CN" sz="1800" b="0" dirty="0">
                <a:latin typeface="Arial" charset="0"/>
                <a:cs typeface="Arial" charset="0"/>
              </a:rPr>
              <a:t>xisting hardening standards were used to create corresponding Security Properties</a:t>
            </a:r>
            <a:br>
              <a:rPr lang="en-US" altLang="zh-CN" sz="1800" b="0" dirty="0">
                <a:latin typeface="Arial" charset="0"/>
                <a:cs typeface="Arial" charset="0"/>
              </a:rPr>
            </a:br>
            <a:endParaRPr lang="en-US" altLang="zh-CN" sz="1800" b="0" dirty="0">
              <a:latin typeface="Arial" charset="0"/>
              <a:cs typeface="Arial" charset="0"/>
            </a:endParaRPr>
          </a:p>
          <a:p>
            <a:pPr>
              <a:lnSpc>
                <a:spcPct val="120000"/>
              </a:lnSpc>
              <a:spcBef>
                <a:spcPts val="0"/>
              </a:spcBef>
              <a:buFont typeface="Arial" panose="020B0604020202020204" pitchFamily="34" charset="0"/>
              <a:buChar char="•"/>
            </a:pPr>
            <a:r>
              <a:rPr lang="en-US" altLang="zh-CN" sz="2000" b="1" u="sng" dirty="0">
                <a:latin typeface="Arial" charset="0"/>
                <a:cs typeface="Arial" charset="0"/>
              </a:rPr>
              <a:t>The Physical Modeling - Compiler Interface</a:t>
            </a:r>
          </a:p>
          <a:p>
            <a:pPr lvl="1">
              <a:lnSpc>
                <a:spcPct val="120000"/>
              </a:lnSpc>
              <a:spcBef>
                <a:spcPts val="0"/>
              </a:spcBef>
              <a:buFont typeface="Arial" panose="020B0604020202020204" pitchFamily="34" charset="0"/>
              <a:buChar char="•"/>
            </a:pPr>
            <a:r>
              <a:rPr lang="en-US" altLang="zh-CN" sz="1800" b="0" dirty="0">
                <a:latin typeface="Arial" charset="0"/>
                <a:cs typeface="Arial" charset="0"/>
              </a:rPr>
              <a:t>Physical Modeling info needs to be translated to be </a:t>
            </a:r>
            <a:r>
              <a:rPr lang="en-US" altLang="zh-CN" sz="1800" dirty="0">
                <a:latin typeface="Arial" charset="0"/>
                <a:cs typeface="Arial" charset="0"/>
              </a:rPr>
              <a:t>compiler-friendly</a:t>
            </a:r>
          </a:p>
          <a:p>
            <a:pPr lvl="1">
              <a:lnSpc>
                <a:spcPct val="120000"/>
              </a:lnSpc>
              <a:spcBef>
                <a:spcPts val="0"/>
              </a:spcBef>
              <a:buFont typeface="Arial" panose="020B0604020202020204" pitchFamily="34" charset="0"/>
              <a:buChar char="•"/>
            </a:pPr>
            <a:r>
              <a:rPr lang="en-US" altLang="zh-CN" sz="1800" u="sng" dirty="0">
                <a:latin typeface="Arial" charset="0"/>
                <a:cs typeface="Arial" charset="0"/>
              </a:rPr>
              <a:t>Compiler Interface provides</a:t>
            </a:r>
            <a:r>
              <a:rPr lang="en-US" altLang="zh-CN" sz="1800" b="0" u="sng" dirty="0">
                <a:latin typeface="Arial" charset="0"/>
                <a:cs typeface="Arial" charset="0"/>
              </a:rPr>
              <a:t>:</a:t>
            </a:r>
          </a:p>
          <a:p>
            <a:pPr lvl="2">
              <a:lnSpc>
                <a:spcPct val="120000"/>
              </a:lnSpc>
              <a:spcBef>
                <a:spcPts val="0"/>
              </a:spcBef>
            </a:pPr>
            <a:r>
              <a:rPr lang="en-US" altLang="zh-CN" sz="1800" dirty="0">
                <a:latin typeface="Arial" charset="0"/>
                <a:cs typeface="Arial" charset="0"/>
              </a:rPr>
              <a:t>C</a:t>
            </a:r>
            <a:r>
              <a:rPr lang="en-US" altLang="zh-CN" sz="1800" b="0" dirty="0">
                <a:latin typeface="Arial" charset="0"/>
                <a:cs typeface="Arial" charset="0"/>
              </a:rPr>
              <a:t>onfigurable </a:t>
            </a:r>
            <a:r>
              <a:rPr lang="en-US" altLang="zh-CN" sz="1800" b="0" i="1" dirty="0">
                <a:latin typeface="Arial" charset="0"/>
                <a:cs typeface="Arial" charset="0"/>
              </a:rPr>
              <a:t>“</a:t>
            </a:r>
            <a:r>
              <a:rPr lang="en-US" altLang="zh-CN" sz="1800" i="1" dirty="0">
                <a:latin typeface="Arial" charset="0"/>
                <a:cs typeface="Arial" charset="0"/>
              </a:rPr>
              <a:t>hardening level</a:t>
            </a:r>
            <a:r>
              <a:rPr lang="en-US" altLang="zh-CN" sz="1800" b="0" i="1" dirty="0">
                <a:latin typeface="Arial" charset="0"/>
                <a:cs typeface="Arial" charset="0"/>
              </a:rPr>
              <a:t>” </a:t>
            </a:r>
            <a:r>
              <a:rPr lang="en-US" altLang="zh-CN" sz="1800" b="0" dirty="0">
                <a:latin typeface="Arial" charset="0"/>
                <a:cs typeface="Arial" charset="0"/>
              </a:rPr>
              <a:t>input to determine the input for FIA models (e.g., laser intensities)</a:t>
            </a:r>
          </a:p>
          <a:p>
            <a:pPr lvl="2">
              <a:lnSpc>
                <a:spcPct val="120000"/>
              </a:lnSpc>
              <a:spcBef>
                <a:spcPts val="0"/>
              </a:spcBef>
            </a:pPr>
            <a:r>
              <a:rPr lang="en-US" altLang="zh-CN" sz="1800" dirty="0">
                <a:latin typeface="Arial" charset="0"/>
                <a:cs typeface="Arial" charset="0"/>
              </a:rPr>
              <a:t>S</a:t>
            </a:r>
            <a:r>
              <a:rPr lang="en-US" altLang="zh-CN" sz="1800" b="0" dirty="0">
                <a:latin typeface="Arial" charset="0"/>
                <a:cs typeface="Arial" charset="0"/>
              </a:rPr>
              <a:t>imple mechanism to determine target critical instructions (e.g., directly extract sensitive instructions from security properties; or through static code analysis.)</a:t>
            </a:r>
          </a:p>
          <a:p>
            <a:pPr lvl="2">
              <a:lnSpc>
                <a:spcPct val="120000"/>
              </a:lnSpc>
              <a:spcBef>
                <a:spcPts val="0"/>
              </a:spcBef>
              <a:buFont typeface="Arial" panose="020B0604020202020204" pitchFamily="34" charset="0"/>
              <a:buChar char="•"/>
            </a:pPr>
            <a:r>
              <a:rPr lang="en-US" altLang="zh-CN" sz="1800" b="0" dirty="0">
                <a:latin typeface="Arial" charset="0"/>
                <a:cs typeface="Arial" charset="0"/>
              </a:rPr>
              <a:t>Translation from target instructions to actual physical instances/area, which serves as final input for models</a:t>
            </a:r>
          </a:p>
          <a:p>
            <a:pPr lvl="1">
              <a:lnSpc>
                <a:spcPct val="120000"/>
              </a:lnSpc>
              <a:spcBef>
                <a:spcPts val="0"/>
              </a:spcBef>
              <a:buFont typeface="Arial" panose="020B0604020202020204" pitchFamily="34" charset="0"/>
              <a:buChar char="•"/>
            </a:pPr>
            <a:r>
              <a:rPr lang="en-US" altLang="zh-CN" sz="1800" b="0" u="sng" dirty="0">
                <a:latin typeface="Arial" charset="0"/>
                <a:cs typeface="Arial" charset="0"/>
              </a:rPr>
              <a:t>Compiler Interface receives</a:t>
            </a:r>
            <a:r>
              <a:rPr lang="en-US" altLang="zh-CN" sz="1800" u="sng" dirty="0">
                <a:latin typeface="Arial" charset="0"/>
                <a:cs typeface="Arial" charset="0"/>
              </a:rPr>
              <a:t>:</a:t>
            </a:r>
            <a:endParaRPr lang="en-US" altLang="zh-CN" sz="1800" b="0" u="sng" dirty="0">
              <a:latin typeface="Arial" charset="0"/>
              <a:cs typeface="Arial" charset="0"/>
            </a:endParaRPr>
          </a:p>
          <a:p>
            <a:pPr lvl="2">
              <a:lnSpc>
                <a:spcPct val="120000"/>
              </a:lnSpc>
              <a:spcBef>
                <a:spcPts val="0"/>
              </a:spcBef>
            </a:pPr>
            <a:r>
              <a:rPr lang="en-US" altLang="zh-CN" sz="1800" b="0" dirty="0">
                <a:latin typeface="Arial" charset="0"/>
                <a:cs typeface="Arial" charset="0"/>
              </a:rPr>
              <a:t>Feedback from physical modeling in a compatible form of either </a:t>
            </a:r>
            <a:endParaRPr lang="en-US" altLang="zh-CN" sz="1800" dirty="0">
              <a:latin typeface="Arial" charset="0"/>
              <a:cs typeface="Arial" charset="0"/>
            </a:endParaRPr>
          </a:p>
          <a:p>
            <a:pPr lvl="3">
              <a:lnSpc>
                <a:spcPct val="120000"/>
              </a:lnSpc>
              <a:spcBef>
                <a:spcPts val="0"/>
              </a:spcBef>
              <a:buFont typeface="Arial" panose="020B0604020202020204" pitchFamily="34" charset="0"/>
              <a:buChar char="•"/>
            </a:pPr>
            <a:r>
              <a:rPr lang="en-US" altLang="zh-CN" sz="1800" dirty="0">
                <a:latin typeface="Arial" charset="0"/>
                <a:cs typeface="Arial" charset="0"/>
              </a:rPr>
              <a:t>Threat </a:t>
            </a:r>
            <a:r>
              <a:rPr lang="en-US" altLang="zh-CN" sz="1800" b="0" dirty="0">
                <a:latin typeface="Arial" charset="0"/>
                <a:cs typeface="Arial" charset="0"/>
              </a:rPr>
              <a:t>level / </a:t>
            </a:r>
            <a:r>
              <a:rPr lang="en-US" altLang="zh-CN" sz="1800" dirty="0">
                <a:latin typeface="Arial" charset="0"/>
                <a:cs typeface="Arial" charset="0"/>
              </a:rPr>
              <a:t>V</a:t>
            </a:r>
            <a:r>
              <a:rPr lang="en-US" altLang="zh-CN" sz="1800" b="0" dirty="0">
                <a:latin typeface="Arial" charset="0"/>
                <a:cs typeface="Arial" charset="0"/>
              </a:rPr>
              <a:t>ulnerability ranking of sensitive instances under analysis, or</a:t>
            </a:r>
          </a:p>
          <a:p>
            <a:pPr lvl="3">
              <a:lnSpc>
                <a:spcPct val="120000"/>
              </a:lnSpc>
              <a:spcBef>
                <a:spcPts val="0"/>
              </a:spcBef>
              <a:buFont typeface="Arial" panose="020B0604020202020204" pitchFamily="34" charset="0"/>
              <a:buChar char="•"/>
            </a:pPr>
            <a:r>
              <a:rPr lang="en-US" altLang="zh-CN" sz="1800" dirty="0">
                <a:latin typeface="Arial" charset="0"/>
                <a:cs typeface="Arial" charset="0"/>
              </a:rPr>
              <a:t>Vulnerability A</a:t>
            </a:r>
            <a:r>
              <a:rPr lang="en-US" altLang="zh-CN" sz="1800" b="0" dirty="0">
                <a:latin typeface="Arial" charset="0"/>
                <a:cs typeface="Arial" charset="0"/>
              </a:rPr>
              <a:t>nalysis from modeling under certain parameter inputs</a:t>
            </a:r>
          </a:p>
        </p:txBody>
      </p:sp>
    </p:spTree>
    <p:extLst>
      <p:ext uri="{BB962C8B-B14F-4D97-AF65-F5344CB8AC3E}">
        <p14:creationId xmlns:p14="http://schemas.microsoft.com/office/powerpoint/2010/main" val="36742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0A039-C418-0DA4-4E3C-D1CC8B60FFAA}"/>
              </a:ext>
            </a:extLst>
          </p:cNvPr>
          <p:cNvSpPr>
            <a:spLocks noGrp="1"/>
          </p:cNvSpPr>
          <p:nvPr>
            <p:ph type="title"/>
          </p:nvPr>
        </p:nvSpPr>
        <p:spPr>
          <a:xfrm>
            <a:off x="232229" y="165169"/>
            <a:ext cx="9508929" cy="752523"/>
          </a:xfrm>
        </p:spPr>
        <p:txBody>
          <a:bodyPr>
            <a:normAutofit/>
          </a:bodyPr>
          <a:lstStyle/>
          <a:p>
            <a:r>
              <a:rPr lang="en-US" dirty="0"/>
              <a:t>Task 2: Compiler Development</a:t>
            </a:r>
          </a:p>
        </p:txBody>
      </p: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232229" y="1020859"/>
            <a:ext cx="6274568" cy="5132234"/>
          </a:xfrm>
        </p:spPr>
        <p:txBody>
          <a:bodyPr>
            <a:normAutofit lnSpcReduction="10000"/>
          </a:bodyPr>
          <a:lstStyle/>
          <a:p>
            <a:pPr>
              <a:lnSpc>
                <a:spcPct val="150000"/>
              </a:lnSpc>
              <a:spcBef>
                <a:spcPts val="0"/>
              </a:spcBef>
              <a:buFont typeface="Arial" panose="020B0604020202020204" pitchFamily="34" charset="0"/>
              <a:buChar char="•"/>
            </a:pPr>
            <a:r>
              <a:rPr lang="en-US" altLang="zh-CN" dirty="0">
                <a:latin typeface="Arial" charset="0"/>
                <a:cs typeface="Arial" charset="0"/>
              </a:rPr>
              <a:t>Hardening rules database</a:t>
            </a:r>
          </a:p>
          <a:p>
            <a:pPr lvl="1">
              <a:lnSpc>
                <a:spcPct val="150000"/>
              </a:lnSpc>
              <a:spcBef>
                <a:spcPts val="0"/>
              </a:spcBef>
              <a:buFont typeface="Arial" panose="020B0604020202020204" pitchFamily="34" charset="0"/>
              <a:buChar char="•"/>
            </a:pPr>
            <a:r>
              <a:rPr lang="en-US" altLang="zh-CN" sz="1800" dirty="0">
                <a:latin typeface="Arial" charset="0"/>
                <a:cs typeface="Arial" charset="0"/>
              </a:rPr>
              <a:t>Goal: </a:t>
            </a:r>
            <a:r>
              <a:rPr lang="en-US" altLang="zh-CN" sz="1800" b="0" dirty="0">
                <a:latin typeface="Arial" charset="0"/>
                <a:cs typeface="Arial" charset="0"/>
              </a:rPr>
              <a:t>address the physical faults during the compilation process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Review existing hardening approaches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Utilize or imitate existing solutions in RISC-V GNU compiler</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Develop adaptive approach to apply countermeasures using the info (e.g., vulnerability ranking) given by modeling output </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Encapsulated implementation of hardening compiler</a:t>
            </a:r>
          </a:p>
          <a:p>
            <a:pPr lvl="1">
              <a:lnSpc>
                <a:spcPct val="150000"/>
              </a:lnSpc>
              <a:spcBef>
                <a:spcPts val="0"/>
              </a:spcBef>
              <a:buFont typeface="Arial" panose="020B0604020202020204" pitchFamily="34" charset="0"/>
              <a:buChar char="•"/>
            </a:pPr>
            <a:r>
              <a:rPr lang="en-US" altLang="zh-CN" sz="1800" b="0" dirty="0">
                <a:latin typeface="Arial" charset="0"/>
                <a:cs typeface="Arial" charset="0"/>
              </a:rPr>
              <a:t>Proper documentations</a:t>
            </a:r>
          </a:p>
        </p:txBody>
      </p:sp>
      <p:pic>
        <p:nvPicPr>
          <p:cNvPr id="9" name="Picture 8">
            <a:extLst>
              <a:ext uri="{FF2B5EF4-FFF2-40B4-BE49-F238E27FC236}">
                <a16:creationId xmlns:a16="http://schemas.microsoft.com/office/drawing/2014/main" id="{9FE279E4-0D0C-DE2A-3115-3F1710796128}"/>
              </a:ext>
            </a:extLst>
          </p:cNvPr>
          <p:cNvPicPr>
            <a:picLocks noChangeAspect="1"/>
          </p:cNvPicPr>
          <p:nvPr/>
        </p:nvPicPr>
        <p:blipFill rotWithShape="1">
          <a:blip r:embed="rId3"/>
          <a:srcRect b="14329"/>
          <a:stretch/>
        </p:blipFill>
        <p:spPr>
          <a:xfrm>
            <a:off x="7261917" y="2332731"/>
            <a:ext cx="3909233" cy="938294"/>
          </a:xfrm>
          <a:prstGeom prst="rect">
            <a:avLst/>
          </a:prstGeom>
        </p:spPr>
      </p:pic>
      <p:pic>
        <p:nvPicPr>
          <p:cNvPr id="10" name="Picture 9">
            <a:extLst>
              <a:ext uri="{FF2B5EF4-FFF2-40B4-BE49-F238E27FC236}">
                <a16:creationId xmlns:a16="http://schemas.microsoft.com/office/drawing/2014/main" id="{51D7C22A-90B3-6367-5A56-D4604FF31A82}"/>
              </a:ext>
            </a:extLst>
          </p:cNvPr>
          <p:cNvPicPr>
            <a:picLocks noChangeAspect="1"/>
          </p:cNvPicPr>
          <p:nvPr/>
        </p:nvPicPr>
        <p:blipFill rotWithShape="1">
          <a:blip r:embed="rId4"/>
          <a:srcRect b="22355"/>
          <a:stretch/>
        </p:blipFill>
        <p:spPr>
          <a:xfrm>
            <a:off x="7261917" y="3842853"/>
            <a:ext cx="3909233" cy="1601039"/>
          </a:xfrm>
          <a:prstGeom prst="rect">
            <a:avLst/>
          </a:prstGeom>
        </p:spPr>
      </p:pic>
      <p:pic>
        <p:nvPicPr>
          <p:cNvPr id="3" name="Picture 2">
            <a:extLst>
              <a:ext uri="{FF2B5EF4-FFF2-40B4-BE49-F238E27FC236}">
                <a16:creationId xmlns:a16="http://schemas.microsoft.com/office/drawing/2014/main" id="{67948BCE-C6ED-B2FE-B96F-38F25C2A4D53}"/>
              </a:ext>
            </a:extLst>
          </p:cNvPr>
          <p:cNvPicPr>
            <a:picLocks noChangeAspect="1"/>
          </p:cNvPicPr>
          <p:nvPr/>
        </p:nvPicPr>
        <p:blipFill>
          <a:blip r:embed="rId5"/>
          <a:stretch>
            <a:fillRect/>
          </a:stretch>
        </p:blipFill>
        <p:spPr>
          <a:xfrm>
            <a:off x="6927618" y="883486"/>
            <a:ext cx="4577829" cy="877417"/>
          </a:xfrm>
          <a:prstGeom prst="rect">
            <a:avLst/>
          </a:prstGeom>
        </p:spPr>
      </p:pic>
      <p:cxnSp>
        <p:nvCxnSpPr>
          <p:cNvPr id="5" name="Straight Arrow Connector 4">
            <a:extLst>
              <a:ext uri="{FF2B5EF4-FFF2-40B4-BE49-F238E27FC236}">
                <a16:creationId xmlns:a16="http://schemas.microsoft.com/office/drawing/2014/main" id="{2C7484FD-9637-7009-898E-E68BE6B0C506}"/>
              </a:ext>
            </a:extLst>
          </p:cNvPr>
          <p:cNvCxnSpPr>
            <a:stCxn id="3" idx="2"/>
            <a:endCxn id="9" idx="0"/>
          </p:cNvCxnSpPr>
          <p:nvPr/>
        </p:nvCxnSpPr>
        <p:spPr>
          <a:xfrm>
            <a:off x="9216533" y="1760903"/>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p:nvPr/>
        </p:nvCxnSpPr>
        <p:spPr>
          <a:xfrm>
            <a:off x="9222389" y="3301062"/>
            <a:ext cx="1" cy="57182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9341735" y="1862837"/>
            <a:ext cx="101925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Compile</a:t>
            </a:r>
          </a:p>
        </p:txBody>
      </p:sp>
      <p:sp>
        <p:nvSpPr>
          <p:cNvPr id="14" name="TextBox 13">
            <a:extLst>
              <a:ext uri="{FF2B5EF4-FFF2-40B4-BE49-F238E27FC236}">
                <a16:creationId xmlns:a16="http://schemas.microsoft.com/office/drawing/2014/main" id="{5AF52620-C802-BE10-F832-7329A5215E4D}"/>
              </a:ext>
            </a:extLst>
          </p:cNvPr>
          <p:cNvSpPr txBox="1"/>
          <p:nvPr/>
        </p:nvSpPr>
        <p:spPr>
          <a:xfrm>
            <a:off x="9341735" y="3382532"/>
            <a:ext cx="101925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Helvetica"/>
                <a:ea typeface="Helvetica"/>
                <a:cs typeface="Helvetica"/>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a:cxnSpLocks/>
          </p:cNvCxnSpPr>
          <p:nvPr/>
        </p:nvCxnSpPr>
        <p:spPr>
          <a:xfrm>
            <a:off x="9193813" y="5443892"/>
            <a:ext cx="0" cy="48460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822413" y="5811966"/>
            <a:ext cx="4788238"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457200" rtl="0" fontAlgn="auto" latinLnBrk="1" hangingPunct="0">
              <a:lnSpc>
                <a:spcPct val="100000"/>
              </a:lnSpc>
              <a:spcBef>
                <a:spcPts val="0"/>
              </a:spcBef>
              <a:spcAft>
                <a:spcPts val="0"/>
              </a:spcAft>
              <a:buClrTx/>
              <a:buSzTx/>
              <a:tabLst/>
            </a:pPr>
            <a:r>
              <a:rPr lang="en-US" sz="1600" dirty="0">
                <a:solidFill>
                  <a:srgbClr val="000000"/>
                </a:solidFill>
                <a:latin typeface="Helvetica"/>
                <a:ea typeface="Helvetica"/>
                <a:cs typeface="Helvetica"/>
                <a:sym typeface="Helvetica"/>
              </a:rPr>
              <a:t>Faults modifying/bypassing the conditional jump will now directly lead to a </a:t>
            </a:r>
            <a:r>
              <a:rPr lang="en-US" sz="1600" b="1" dirty="0">
                <a:solidFill>
                  <a:srgbClr val="000000"/>
                </a:solidFill>
                <a:latin typeface="Helvetica"/>
                <a:ea typeface="Helvetica"/>
                <a:cs typeface="Helvetica"/>
                <a:sym typeface="Helvetica"/>
              </a:rPr>
              <a:t>password-checking failure</a:t>
            </a:r>
            <a:r>
              <a:rPr kumimoji="0" lang="en-US" sz="1600" b="1" i="0" u="none" strike="noStrike" cap="none" spc="0" normalizeH="0" baseline="0" dirty="0">
                <a:ln>
                  <a:noFill/>
                </a:ln>
                <a:solidFill>
                  <a:srgbClr val="000000"/>
                </a:solidFill>
                <a:effectLst/>
                <a:uFillTx/>
                <a:latin typeface="Helvetica"/>
                <a:ea typeface="Helvetica"/>
                <a:cs typeface="Helvetica"/>
                <a:sym typeface="Helvetica"/>
              </a:rPr>
              <a:t> </a:t>
            </a:r>
          </a:p>
        </p:txBody>
      </p:sp>
      <p:sp>
        <p:nvSpPr>
          <p:cNvPr id="18" name="Rectangle 17">
            <a:extLst>
              <a:ext uri="{FF2B5EF4-FFF2-40B4-BE49-F238E27FC236}">
                <a16:creationId xmlns:a16="http://schemas.microsoft.com/office/drawing/2014/main" id="{E81CFD36-BA87-4654-DBFC-BE27020FCEE7}"/>
              </a:ext>
            </a:extLst>
          </p:cNvPr>
          <p:cNvSpPr/>
          <p:nvPr/>
        </p:nvSpPr>
        <p:spPr>
          <a:xfrm>
            <a:off x="7058026" y="2852346"/>
            <a:ext cx="4276720" cy="148030"/>
          </a:xfrm>
          <a:prstGeom prst="rect">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Rectangle 18">
            <a:extLst>
              <a:ext uri="{FF2B5EF4-FFF2-40B4-BE49-F238E27FC236}">
                <a16:creationId xmlns:a16="http://schemas.microsoft.com/office/drawing/2014/main" id="{6C845958-3B2D-0EFB-9129-EC084FAE51DD}"/>
              </a:ext>
            </a:extLst>
          </p:cNvPr>
          <p:cNvSpPr/>
          <p:nvPr/>
        </p:nvSpPr>
        <p:spPr>
          <a:xfrm>
            <a:off x="7058026" y="4393390"/>
            <a:ext cx="4276720" cy="148030"/>
          </a:xfrm>
          <a:prstGeom prst="rect">
            <a:avLst/>
          </a:prstGeom>
          <a:noFill/>
          <a:ln w="25400" cap="flat">
            <a:solidFill>
              <a:srgbClr val="FF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173639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D7DF-7B81-9FC9-4184-57F722A05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B0591-E60C-1B1E-303C-48F9043EA124}"/>
              </a:ext>
            </a:extLst>
          </p:cNvPr>
          <p:cNvSpPr>
            <a:spLocks noGrp="1"/>
          </p:cNvSpPr>
          <p:nvPr>
            <p:ph type="title"/>
          </p:nvPr>
        </p:nvSpPr>
        <p:spPr>
          <a:xfrm>
            <a:off x="274565" y="164200"/>
            <a:ext cx="9508929" cy="752523"/>
          </a:xfrm>
        </p:spPr>
        <p:txBody>
          <a:bodyPr>
            <a:normAutofit/>
          </a:bodyPr>
          <a:lstStyle/>
          <a:p>
            <a:r>
              <a:rPr lang="en-US" dirty="0"/>
              <a:t>Task 3: Evaluation</a:t>
            </a:r>
          </a:p>
        </p:txBody>
      </p:sp>
      <p:sp>
        <p:nvSpPr>
          <p:cNvPr id="15" name="Content Placeholder 2">
            <a:extLst>
              <a:ext uri="{FF2B5EF4-FFF2-40B4-BE49-F238E27FC236}">
                <a16:creationId xmlns:a16="http://schemas.microsoft.com/office/drawing/2014/main" id="{760883B6-DB58-2927-1628-B154E4F021E8}"/>
              </a:ext>
            </a:extLst>
          </p:cNvPr>
          <p:cNvSpPr>
            <a:spLocks noGrp="1"/>
          </p:cNvSpPr>
          <p:nvPr>
            <p:ph idx="1"/>
          </p:nvPr>
        </p:nvSpPr>
        <p:spPr>
          <a:xfrm>
            <a:off x="274565" y="856814"/>
            <a:ext cx="6931795" cy="5638611"/>
          </a:xfrm>
        </p:spPr>
        <p:txBody>
          <a:bodyPr>
            <a:normAutofit/>
          </a:bodyPr>
          <a:lstStyle/>
          <a:p>
            <a:pPr>
              <a:lnSpc>
                <a:spcPct val="150000"/>
              </a:lnSpc>
              <a:spcBef>
                <a:spcPts val="0"/>
              </a:spcBef>
              <a:buFont typeface="Arial" panose="020B0604020202020204" pitchFamily="34" charset="0"/>
              <a:buChar char="•"/>
            </a:pPr>
            <a:r>
              <a:rPr lang="en-US" altLang="zh-CN" sz="2400" dirty="0">
                <a:latin typeface="Arial" charset="0"/>
                <a:cs typeface="Arial" charset="0"/>
              </a:rPr>
              <a:t>Technical Approach</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Execute hardened codes on FPGA/ASIC</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Perform FIA/SCA vulnerability analysis</a:t>
            </a:r>
          </a:p>
          <a:p>
            <a:pPr lvl="1">
              <a:lnSpc>
                <a:spcPct val="150000"/>
              </a:lnSpc>
              <a:spcBef>
                <a:spcPts val="0"/>
              </a:spcBef>
              <a:buFont typeface="Arial" panose="020B0604020202020204" pitchFamily="34" charset="0"/>
              <a:buChar char="•"/>
            </a:pPr>
            <a:r>
              <a:rPr lang="en-US" altLang="zh-CN" sz="1600" b="0" dirty="0">
                <a:latin typeface="Arial" charset="0"/>
                <a:cs typeface="Arial" charset="0"/>
              </a:rPr>
              <a:t>Evaluate the hardened code’s resistance, root-cause any issues, automate and improve the compilation flow</a:t>
            </a:r>
          </a:p>
          <a:p>
            <a:pPr>
              <a:lnSpc>
                <a:spcPct val="150000"/>
              </a:lnSpc>
              <a:spcBef>
                <a:spcPts val="0"/>
              </a:spcBef>
              <a:buFont typeface="Arial" panose="020B0604020202020204" pitchFamily="34" charset="0"/>
              <a:buChar char="•"/>
            </a:pPr>
            <a:r>
              <a:rPr lang="en-US" altLang="zh-CN" sz="2400"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sz="2000" b="0" dirty="0">
                <a:latin typeface="Arial" charset="0"/>
                <a:cs typeface="Arial" charset="0"/>
              </a:rPr>
              <a:t>FIA/SCA resistant code proven from physical modeling-assisted compilation</a:t>
            </a:r>
          </a:p>
        </p:txBody>
      </p:sp>
      <p:pic>
        <p:nvPicPr>
          <p:cNvPr id="4098" name="Picture 2">
            <a:extLst>
              <a:ext uri="{FF2B5EF4-FFF2-40B4-BE49-F238E27FC236}">
                <a16:creationId xmlns:a16="http://schemas.microsoft.com/office/drawing/2014/main" id="{DF3FF082-44A6-62A6-E3DC-E30A43601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098" y="1155137"/>
            <a:ext cx="4189295" cy="42338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3E7D40-AED1-ADFB-F4A4-D4D18F802516}"/>
              </a:ext>
            </a:extLst>
          </p:cNvPr>
          <p:cNvPicPr>
            <a:picLocks noChangeAspect="1"/>
          </p:cNvPicPr>
          <p:nvPr/>
        </p:nvPicPr>
        <p:blipFill>
          <a:blip r:embed="rId4"/>
          <a:stretch>
            <a:fillRect/>
          </a:stretch>
        </p:blipFill>
        <p:spPr>
          <a:xfrm>
            <a:off x="1352483" y="4413511"/>
            <a:ext cx="1087105" cy="1455498"/>
          </a:xfrm>
          <a:prstGeom prst="rect">
            <a:avLst/>
          </a:prstGeom>
        </p:spPr>
      </p:pic>
      <p:pic>
        <p:nvPicPr>
          <p:cNvPr id="4" name="Picture 3">
            <a:extLst>
              <a:ext uri="{FF2B5EF4-FFF2-40B4-BE49-F238E27FC236}">
                <a16:creationId xmlns:a16="http://schemas.microsoft.com/office/drawing/2014/main" id="{EF2F2462-1BAD-2485-3BB0-94653199F6CC}"/>
              </a:ext>
            </a:extLst>
          </p:cNvPr>
          <p:cNvPicPr>
            <a:picLocks noChangeAspect="1"/>
          </p:cNvPicPr>
          <p:nvPr/>
        </p:nvPicPr>
        <p:blipFill>
          <a:blip r:embed="rId5"/>
          <a:stretch>
            <a:fillRect/>
          </a:stretch>
        </p:blipFill>
        <p:spPr>
          <a:xfrm>
            <a:off x="3068157" y="4629401"/>
            <a:ext cx="1529558" cy="1023718"/>
          </a:xfrm>
          <a:prstGeom prst="rect">
            <a:avLst/>
          </a:prstGeom>
        </p:spPr>
      </p:pic>
      <p:sp>
        <p:nvSpPr>
          <p:cNvPr id="12" name="TextBox 11">
            <a:extLst>
              <a:ext uri="{FF2B5EF4-FFF2-40B4-BE49-F238E27FC236}">
                <a16:creationId xmlns:a16="http://schemas.microsoft.com/office/drawing/2014/main" id="{C6D71145-0647-1184-674B-D48A36C7FA60}"/>
              </a:ext>
            </a:extLst>
          </p:cNvPr>
          <p:cNvSpPr txBox="1"/>
          <p:nvPr/>
        </p:nvSpPr>
        <p:spPr>
          <a:xfrm>
            <a:off x="1131817" y="5891533"/>
            <a:ext cx="693179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FICS lab houses state-of-the-art instruments and capabilities to perform cutting-edge research from device-to-system assurance, security, and integrity analysis.</a:t>
            </a:r>
          </a:p>
        </p:txBody>
      </p:sp>
      <p:pic>
        <p:nvPicPr>
          <p:cNvPr id="13" name="Picture 12">
            <a:extLst>
              <a:ext uri="{FF2B5EF4-FFF2-40B4-BE49-F238E27FC236}">
                <a16:creationId xmlns:a16="http://schemas.microsoft.com/office/drawing/2014/main" id="{E68159B1-3AB7-42DB-600C-1278FE57CD07}"/>
              </a:ext>
            </a:extLst>
          </p:cNvPr>
          <p:cNvPicPr>
            <a:picLocks noChangeAspect="1"/>
          </p:cNvPicPr>
          <p:nvPr/>
        </p:nvPicPr>
        <p:blipFill>
          <a:blip r:embed="rId6"/>
          <a:stretch>
            <a:fillRect/>
          </a:stretch>
        </p:blipFill>
        <p:spPr>
          <a:xfrm>
            <a:off x="5226284" y="4337553"/>
            <a:ext cx="1202112" cy="1455498"/>
          </a:xfrm>
          <a:prstGeom prst="rect">
            <a:avLst/>
          </a:prstGeom>
        </p:spPr>
      </p:pic>
    </p:spTree>
    <p:extLst>
      <p:ext uri="{BB962C8B-B14F-4D97-AF65-F5344CB8AC3E}">
        <p14:creationId xmlns:p14="http://schemas.microsoft.com/office/powerpoint/2010/main" val="333980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C36A-F4B5-C4CC-4C60-98AC1F97242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D2C4B10-31A1-924D-8C6D-6D65A354C374}"/>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graphicFrame>
        <p:nvGraphicFramePr>
          <p:cNvPr id="7" name="Diagram 6">
            <a:extLst>
              <a:ext uri="{FF2B5EF4-FFF2-40B4-BE49-F238E27FC236}">
                <a16:creationId xmlns:a16="http://schemas.microsoft.com/office/drawing/2014/main" id="{E3DB1156-33C3-C4D1-A0F5-C0ABA77D285D}"/>
              </a:ext>
            </a:extLst>
          </p:cNvPr>
          <p:cNvGraphicFramePr/>
          <p:nvPr/>
        </p:nvGraphicFramePr>
        <p:xfrm>
          <a:off x="355600" y="715531"/>
          <a:ext cx="11717866" cy="5653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AF41806-E480-FE89-37B7-B2128531D1C0}"/>
              </a:ext>
            </a:extLst>
          </p:cNvPr>
          <p:cNvSpPr txBox="1"/>
          <p:nvPr/>
        </p:nvSpPr>
        <p:spPr>
          <a:xfrm>
            <a:off x="1484149" y="5869955"/>
            <a:ext cx="10514481"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Our work focuses on </a:t>
            </a:r>
            <a:r>
              <a:rPr lang="en-US" u="sng" dirty="0">
                <a:latin typeface="Arial" panose="020B0604020202020204" pitchFamily="34" charset="0"/>
                <a:cs typeface="Arial" panose="020B0604020202020204" pitchFamily="34" charset="0"/>
              </a:rPr>
              <a:t>Laser Fault Injection Attacks</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which aim to cause a bit-flip at critical locations. </a:t>
            </a:r>
          </a:p>
        </p:txBody>
      </p:sp>
      <p:sp>
        <p:nvSpPr>
          <p:cNvPr id="4" name="TextBox 3">
            <a:extLst>
              <a:ext uri="{FF2B5EF4-FFF2-40B4-BE49-F238E27FC236}">
                <a16:creationId xmlns:a16="http://schemas.microsoft.com/office/drawing/2014/main" id="{04566F34-BCF0-2B7E-2BC4-0126695E5BA6}"/>
              </a:ext>
            </a:extLst>
          </p:cNvPr>
          <p:cNvSpPr txBox="1"/>
          <p:nvPr/>
        </p:nvSpPr>
        <p:spPr>
          <a:xfrm>
            <a:off x="355599" y="844875"/>
            <a:ext cx="4553298"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Fault Injection Attacks Overview</a:t>
            </a:r>
          </a:p>
        </p:txBody>
      </p:sp>
    </p:spTree>
    <p:extLst>
      <p:ext uri="{BB962C8B-B14F-4D97-AF65-F5344CB8AC3E}">
        <p14:creationId xmlns:p14="http://schemas.microsoft.com/office/powerpoint/2010/main" val="10232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C740-D577-6B6E-1D7B-8D8301F87DF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B0E22F-7060-2824-4F9E-79A81400BFE4}"/>
              </a:ext>
            </a:extLst>
          </p:cNvPr>
          <p:cNvSpPr>
            <a:spLocks noGrp="1"/>
          </p:cNvSpPr>
          <p:nvPr>
            <p:ph type="body" idx="1"/>
          </p:nvPr>
        </p:nvSpPr>
        <p:spPr>
          <a:xfrm>
            <a:off x="227121" y="521926"/>
            <a:ext cx="11537339" cy="4750905"/>
          </a:xfrm>
        </p:spPr>
        <p:txBody>
          <a:bodyPr/>
          <a:lstStyle/>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An adversary’s objective is to tamper with security-critical locations and violate security properties</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Grey box attack model </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Require physical access to the target device</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Non-invasive or semi-invasive(backside polishing) fault injection</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Attacker has access to certain optical/opto-electrical setup- </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Laser source, ex: Diode laser</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Optical source, ex: Flash gun</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Measurement tools, ex: PC, oscilloscope etc.</a:t>
            </a:r>
          </a:p>
          <a:p>
            <a:pPr marL="800100" lvl="1" indent="-34290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endParaRPr>
          </a:p>
        </p:txBody>
      </p:sp>
      <p:sp>
        <p:nvSpPr>
          <p:cNvPr id="4" name="Title 1">
            <a:extLst>
              <a:ext uri="{FF2B5EF4-FFF2-40B4-BE49-F238E27FC236}">
                <a16:creationId xmlns:a16="http://schemas.microsoft.com/office/drawing/2014/main" id="{FB4AADF3-210D-695B-2606-CE3925EBD61F}"/>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6" name="TextBox 5">
            <a:extLst>
              <a:ext uri="{FF2B5EF4-FFF2-40B4-BE49-F238E27FC236}">
                <a16:creationId xmlns:a16="http://schemas.microsoft.com/office/drawing/2014/main" id="{357CDAF3-8D8E-9F7C-6771-418B684258EF}"/>
              </a:ext>
            </a:extLst>
          </p:cNvPr>
          <p:cNvSpPr txBox="1"/>
          <p:nvPr/>
        </p:nvSpPr>
        <p:spPr>
          <a:xfrm>
            <a:off x="227121" y="961833"/>
            <a:ext cx="4400692"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0" cap="none" dirty="0">
                <a:latin typeface="Tahoma" panose="020B0604030504040204" pitchFamily="34" charset="0"/>
                <a:ea typeface="Tahoma" panose="020B0604030504040204" pitchFamily="34" charset="0"/>
                <a:cs typeface="Tahoma" panose="020B0604030504040204" pitchFamily="34" charset="0"/>
              </a:rPr>
              <a:t>Threat Model And Assumptions</a:t>
            </a:r>
            <a:endParaRPr lang="en-US" sz="2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53872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138117" y="1246608"/>
            <a:ext cx="7995760" cy="5638611"/>
          </a:xfrm>
        </p:spPr>
        <p:txBody>
          <a:bodyPr>
            <a:normAutofit/>
          </a:bodyPr>
          <a:lstStyle/>
          <a:p>
            <a:pPr lvl="1">
              <a:lnSpc>
                <a:spcPts val="2500"/>
              </a:lnSpc>
              <a:spcBef>
                <a:spcPts val="0"/>
              </a:spcBef>
              <a:buFont typeface="Arial" panose="020B0604020202020204" pitchFamily="34" charset="0"/>
              <a:buChar char="•"/>
            </a:pPr>
            <a:r>
              <a:rPr lang="en-US" altLang="zh-CN" sz="1800" b="0" dirty="0">
                <a:latin typeface="Arial" charset="0"/>
                <a:ea typeface="Arial" charset="0"/>
                <a:cs typeface="Arial" charset="0"/>
              </a:rPr>
              <a:t>Physical impact of laser can be modeled as extra current sources in SPICE simulations. </a:t>
            </a:r>
          </a:p>
          <a:p>
            <a:pPr lvl="1">
              <a:lnSpc>
                <a:spcPts val="2500"/>
              </a:lnSpc>
              <a:spcBef>
                <a:spcPts val="0"/>
              </a:spcBef>
              <a:buFont typeface="Arial" panose="020B0604020202020204" pitchFamily="34" charset="0"/>
              <a:buChar char="•"/>
            </a:pPr>
            <a:r>
              <a:rPr lang="en-US" altLang="zh-CN" sz="1800" dirty="0">
                <a:latin typeface="Arial" charset="0"/>
                <a:ea typeface="Arial" charset="0"/>
                <a:cs typeface="Arial" charset="0"/>
              </a:rPr>
              <a:t>The induced current </a:t>
            </a:r>
            <a:r>
              <a:rPr lang="en-US" altLang="zh-CN" sz="1800" i="1" dirty="0">
                <a:latin typeface="Arial" charset="0"/>
                <a:ea typeface="Arial" charset="0"/>
                <a:cs typeface="Arial" charset="0"/>
              </a:rPr>
              <a:t>I(t)</a:t>
            </a:r>
            <a:r>
              <a:rPr lang="en-US" altLang="zh-CN" sz="1800" b="0" dirty="0">
                <a:latin typeface="Arial" charset="0"/>
                <a:ea typeface="Arial" charset="0"/>
                <a:cs typeface="Arial" charset="0"/>
              </a:rPr>
              <a:t> can be modeled by the following equation </a:t>
            </a:r>
            <a:r>
              <a:rPr lang="en-US" altLang="zh-CN" sz="1800" b="0" dirty="0">
                <a:latin typeface="Arial" charset="0"/>
                <a:ea typeface="Arial" charset="0"/>
                <a:cs typeface="Arial" charset="0"/>
                <a:hlinkClick r:id="rId3" action="ppaction://hlinksldjump"/>
              </a:rPr>
              <a:t>[11]</a:t>
            </a:r>
            <a:r>
              <a:rPr lang="en-US" altLang="zh-CN" sz="1800" b="0" dirty="0">
                <a:latin typeface="Arial" charset="0"/>
                <a:ea typeface="Arial" charset="0"/>
                <a:cs typeface="Arial" charset="0"/>
              </a:rPr>
              <a:t> </a:t>
            </a: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br>
              <a:rPr lang="en-US" altLang="zh-CN" sz="1800" b="0" dirty="0">
                <a:latin typeface="Arial" charset="0"/>
                <a:ea typeface="Arial" charset="0"/>
                <a:cs typeface="Arial" charset="0"/>
              </a:rPr>
            </a:br>
            <a:r>
              <a:rPr lang="en-US" altLang="zh-CN" sz="1800" b="0" dirty="0">
                <a:latin typeface="Arial" charset="0"/>
                <a:ea typeface="Arial" charset="0"/>
                <a:cs typeface="Arial" charset="0"/>
              </a:rPr>
              <a:t>where, </a:t>
            </a:r>
            <a:r>
              <a:rPr lang="en-US" altLang="zh-CN" sz="1800" b="0" i="1" dirty="0">
                <a:latin typeface="Arial" charset="0"/>
                <a:ea typeface="Arial" charset="0"/>
                <a:cs typeface="Arial" charset="0"/>
              </a:rPr>
              <a:t>Q</a:t>
            </a:r>
            <a:r>
              <a:rPr lang="en-US" altLang="zh-CN" sz="1800" b="0" dirty="0">
                <a:latin typeface="Arial" charset="0"/>
                <a:ea typeface="Arial" charset="0"/>
                <a:cs typeface="Arial" charset="0"/>
              </a:rPr>
              <a:t> is the number of charges deposited by the particle strike, </a:t>
            </a:r>
            <a:br>
              <a:rPr lang="en-US" altLang="zh-CN" sz="1800" b="0" dirty="0">
                <a:latin typeface="Arial" charset="0"/>
                <a:ea typeface="Arial" charset="0"/>
                <a:cs typeface="Arial" charset="0"/>
              </a:rPr>
            </a:br>
            <a:r>
              <a:rPr lang="el-GR" altLang="zh-CN" sz="1800" b="0" i="1" dirty="0">
                <a:latin typeface="Arial" panose="020B0604020202020204" pitchFamily="34" charset="0"/>
                <a:ea typeface="Arial" charset="0"/>
                <a:cs typeface="Arial" panose="020B0604020202020204" pitchFamily="34" charset="0"/>
              </a:rPr>
              <a:t>τ</a:t>
            </a:r>
            <a:r>
              <a:rPr lang="en-US" altLang="zh-CN" sz="1800" b="0" i="1" baseline="-25000" dirty="0">
                <a:latin typeface="Arial" charset="0"/>
                <a:ea typeface="Arial" charset="0"/>
                <a:cs typeface="Arial" charset="0"/>
              </a:rPr>
              <a:t>α</a:t>
            </a:r>
            <a:r>
              <a:rPr lang="en-US" altLang="zh-CN" sz="1800" b="0" dirty="0">
                <a:latin typeface="Arial" charset="0"/>
                <a:ea typeface="Arial" charset="0"/>
                <a:cs typeface="Arial" charset="0"/>
              </a:rPr>
              <a:t> is a process-dependent collection time constant of the junction, </a:t>
            </a:r>
            <a:br>
              <a:rPr lang="en-US" altLang="zh-CN" sz="1800" b="0" dirty="0">
                <a:latin typeface="Arial" charset="0"/>
                <a:ea typeface="Arial" charset="0"/>
                <a:cs typeface="Arial" charset="0"/>
              </a:rPr>
            </a:br>
            <a:r>
              <a:rPr lang="el-GR" altLang="zh-CN" sz="1800" b="0" i="1" dirty="0">
                <a:latin typeface="Arial" panose="020B0604020202020204" pitchFamily="34" charset="0"/>
                <a:ea typeface="Arial" charset="0"/>
                <a:cs typeface="Arial" panose="020B0604020202020204" pitchFamily="34" charset="0"/>
              </a:rPr>
              <a:t>τ</a:t>
            </a:r>
            <a:r>
              <a:rPr lang="en-US" altLang="zh-CN" sz="1800" b="0" i="1" baseline="-25000" dirty="0">
                <a:latin typeface="Arial" charset="0"/>
                <a:ea typeface="Arial" charset="0"/>
                <a:cs typeface="Arial" charset="0"/>
              </a:rPr>
              <a:t>β</a:t>
            </a:r>
            <a:r>
              <a:rPr lang="en-US" altLang="zh-CN" sz="1800" b="0" dirty="0">
                <a:latin typeface="Arial" charset="0"/>
                <a:ea typeface="Arial" charset="0"/>
                <a:cs typeface="Arial" charset="0"/>
              </a:rPr>
              <a:t> is the constant of the ion-track establishing time.</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b="0" dirty="0">
                <a:latin typeface="Arial" charset="0"/>
                <a:ea typeface="Arial" charset="0"/>
                <a:cs typeface="Arial" charset="0"/>
              </a:rPr>
              <a:t>Cells’ current demand under laser impact determines </a:t>
            </a:r>
            <a:r>
              <a:rPr lang="en-US" altLang="zh-CN" sz="1800" dirty="0">
                <a:latin typeface="Arial" charset="0"/>
                <a:ea typeface="Arial" charset="0"/>
                <a:cs typeface="Arial" charset="0"/>
              </a:rPr>
              <a:t>feasibility </a:t>
            </a:r>
            <a:br>
              <a:rPr lang="en-US" altLang="zh-CN" sz="1800" dirty="0">
                <a:latin typeface="Arial" charset="0"/>
                <a:ea typeface="Arial" charset="0"/>
                <a:cs typeface="Arial" charset="0"/>
              </a:rPr>
            </a:br>
            <a:r>
              <a:rPr lang="en-US" altLang="zh-CN" sz="1800" dirty="0">
                <a:latin typeface="Arial" charset="0"/>
                <a:ea typeface="Arial" charset="0"/>
                <a:cs typeface="Arial" charset="0"/>
              </a:rPr>
              <a:t>of the Fault Injection</a:t>
            </a:r>
            <a:br>
              <a:rPr lang="en-US" altLang="zh-CN" sz="1800" dirty="0">
                <a:latin typeface="Arial" charset="0"/>
                <a:ea typeface="Arial" charset="0"/>
                <a:cs typeface="Arial" charset="0"/>
              </a:rPr>
            </a:br>
            <a:endParaRPr lang="en-US" altLang="zh-CN" sz="1800" dirty="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dirty="0">
                <a:latin typeface="Arial" charset="0"/>
                <a:ea typeface="Arial" charset="0"/>
                <a:cs typeface="Arial" charset="0"/>
              </a:rPr>
              <a:t>The design’s vulnerabilities can be determined and ranked by observing the current demand variations at VDD/VSS pins.</a:t>
            </a:r>
          </a:p>
          <a:p>
            <a:pPr marL="0" indent="0">
              <a:lnSpc>
                <a:spcPts val="2500"/>
              </a:lnSpc>
              <a:spcBef>
                <a:spcPts val="0"/>
              </a:spcBef>
              <a:buNone/>
            </a:pPr>
            <a:endParaRPr lang="en-US" altLang="zh-CN" sz="2200" dirty="0">
              <a:latin typeface="Arial" charset="0"/>
              <a:ea typeface="Arial" charset="0"/>
              <a:cs typeface="Arial" charset="0"/>
            </a:endParaRPr>
          </a:p>
          <a:p>
            <a:pPr marL="0" indent="0">
              <a:lnSpc>
                <a:spcPts val="2500"/>
              </a:lnSpc>
              <a:spcBef>
                <a:spcPts val="0"/>
              </a:spcBef>
              <a:buNone/>
            </a:pPr>
            <a:endParaRPr lang="en-US" altLang="zh-CN" sz="1800" dirty="0">
              <a:latin typeface="Arial" charset="0"/>
              <a:ea typeface="Arial" charset="0"/>
              <a:cs typeface="Arial" charset="0"/>
            </a:endParaRPr>
          </a:p>
        </p:txBody>
      </p:sp>
      <p:pic>
        <p:nvPicPr>
          <p:cNvPr id="7" name="Picture 6">
            <a:extLst>
              <a:ext uri="{FF2B5EF4-FFF2-40B4-BE49-F238E27FC236}">
                <a16:creationId xmlns:a16="http://schemas.microsoft.com/office/drawing/2014/main" id="{8818EDD9-E94E-D178-5B76-8D7A08FA92F6}"/>
              </a:ext>
            </a:extLst>
          </p:cNvPr>
          <p:cNvPicPr>
            <a:picLocks noChangeAspect="1"/>
          </p:cNvPicPr>
          <p:nvPr/>
        </p:nvPicPr>
        <p:blipFill>
          <a:blip r:embed="rId4"/>
          <a:stretch>
            <a:fillRect/>
          </a:stretch>
        </p:blipFill>
        <p:spPr>
          <a:xfrm>
            <a:off x="2517685" y="2273313"/>
            <a:ext cx="3443852" cy="832580"/>
          </a:xfrm>
          <a:prstGeom prst="rect">
            <a:avLst/>
          </a:prstGeom>
        </p:spPr>
      </p:pic>
      <p:sp>
        <p:nvSpPr>
          <p:cNvPr id="8" name="TextBox 7">
            <a:extLst>
              <a:ext uri="{FF2B5EF4-FFF2-40B4-BE49-F238E27FC236}">
                <a16:creationId xmlns:a16="http://schemas.microsoft.com/office/drawing/2014/main" id="{88D08D86-90D6-C93B-4990-D5D8B59121F8}"/>
              </a:ext>
            </a:extLst>
          </p:cNvPr>
          <p:cNvSpPr txBox="1"/>
          <p:nvPr/>
        </p:nvSpPr>
        <p:spPr>
          <a:xfrm>
            <a:off x="6812636" y="3244746"/>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200" b="1">
                <a:latin typeface="Arial" panose="020B0604020202020204" pitchFamily="34" charset="0"/>
                <a:ea typeface="Helvetica"/>
                <a:cs typeface="Arial" panose="020B0604020202020204" pitchFamily="34" charset="0"/>
                <a:sym typeface="Helvetica"/>
              </a:rPr>
              <a:t>SPICE model simulating Standard Cell </a:t>
            </a:r>
            <a:br>
              <a:rPr lang="en-US" sz="1200" b="1">
                <a:latin typeface="Arial" panose="020B0604020202020204" pitchFamily="34" charset="0"/>
                <a:ea typeface="Helvetica"/>
                <a:cs typeface="Arial" panose="020B0604020202020204" pitchFamily="34" charset="0"/>
                <a:sym typeface="Helvetica"/>
              </a:rPr>
            </a:br>
            <a:r>
              <a:rPr lang="en-US" sz="1200" b="1">
                <a:latin typeface="Arial" panose="020B0604020202020204" pitchFamily="34" charset="0"/>
                <a:ea typeface="Helvetica"/>
                <a:cs typeface="Arial" panose="020B0604020202020204" pitchFamily="34" charset="0"/>
                <a:sym typeface="Helvetica"/>
              </a:rPr>
              <a:t>under Laser Fault Injection</a:t>
            </a:r>
            <a:endPar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9" name="Rectangle: Rounded Corners 8">
            <a:extLst>
              <a:ext uri="{FF2B5EF4-FFF2-40B4-BE49-F238E27FC236}">
                <a16:creationId xmlns:a16="http://schemas.microsoft.com/office/drawing/2014/main" id="{CCE6BF22-4836-83CC-0F4D-9D9A05C8D575}"/>
              </a:ext>
            </a:extLst>
          </p:cNvPr>
          <p:cNvSpPr/>
          <p:nvPr/>
        </p:nvSpPr>
        <p:spPr>
          <a:xfrm>
            <a:off x="7974294" y="3867086"/>
            <a:ext cx="1753694" cy="590233"/>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pic>
        <p:nvPicPr>
          <p:cNvPr id="24" name="Picture 23">
            <a:extLst>
              <a:ext uri="{FF2B5EF4-FFF2-40B4-BE49-F238E27FC236}">
                <a16:creationId xmlns:a16="http://schemas.microsoft.com/office/drawing/2014/main" id="{124E0E7E-CE71-8328-7F39-8B6F9043D21B}"/>
              </a:ext>
            </a:extLst>
          </p:cNvPr>
          <p:cNvPicPr>
            <a:picLocks noChangeAspect="1"/>
          </p:cNvPicPr>
          <p:nvPr/>
        </p:nvPicPr>
        <p:blipFill>
          <a:blip r:embed="rId6"/>
          <a:stretch>
            <a:fillRect/>
          </a:stretch>
        </p:blipFill>
        <p:spPr>
          <a:xfrm>
            <a:off x="8111741" y="755453"/>
            <a:ext cx="3811010" cy="2540673"/>
          </a:xfrm>
          <a:prstGeom prst="rect">
            <a:avLst/>
          </a:prstGeom>
        </p:spPr>
      </p:pic>
      <p:cxnSp>
        <p:nvCxnSpPr>
          <p:cNvPr id="26" name="Straight Arrow Connector 25">
            <a:extLst>
              <a:ext uri="{FF2B5EF4-FFF2-40B4-BE49-F238E27FC236}">
                <a16:creationId xmlns:a16="http://schemas.microsoft.com/office/drawing/2014/main" id="{41794AEF-32E8-6E7F-5CC8-C021CCA71875}"/>
              </a:ext>
            </a:extLst>
          </p:cNvPr>
          <p:cNvCxnSpPr>
            <a:cxnSpLocks/>
          </p:cNvCxnSpPr>
          <p:nvPr/>
        </p:nvCxnSpPr>
        <p:spPr>
          <a:xfrm>
            <a:off x="9749744" y="4113826"/>
            <a:ext cx="383708"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7" name="Rectangle: Rounded Corners 26">
            <a:extLst>
              <a:ext uri="{FF2B5EF4-FFF2-40B4-BE49-F238E27FC236}">
                <a16:creationId xmlns:a16="http://schemas.microsoft.com/office/drawing/2014/main" id="{0E5459FC-E5D9-B440-5FF4-3BB05E438930}"/>
              </a:ext>
            </a:extLst>
          </p:cNvPr>
          <p:cNvSpPr/>
          <p:nvPr/>
        </p:nvSpPr>
        <p:spPr>
          <a:xfrm>
            <a:off x="10176965" y="3773924"/>
            <a:ext cx="1686106" cy="1066959"/>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 induced current</a:t>
            </a:r>
          </a:p>
        </p:txBody>
      </p:sp>
      <p:sp>
        <p:nvSpPr>
          <p:cNvPr id="28" name="Rectangle: Rounded Corners 27">
            <a:extLst>
              <a:ext uri="{FF2B5EF4-FFF2-40B4-BE49-F238E27FC236}">
                <a16:creationId xmlns:a16="http://schemas.microsoft.com/office/drawing/2014/main" id="{42A96A86-2155-9352-E142-0289E7B1D9C5}"/>
              </a:ext>
            </a:extLst>
          </p:cNvPr>
          <p:cNvSpPr/>
          <p:nvPr/>
        </p:nvSpPr>
        <p:spPr>
          <a:xfrm>
            <a:off x="10017246" y="5256795"/>
            <a:ext cx="1960346" cy="828596"/>
          </a:xfrm>
          <a:prstGeom prst="roundRect">
            <a:avLst/>
          </a:prstGeom>
          <a:blipFill rotWithShape="1">
            <a:blip r:embed="rId5"/>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Map voltage drop</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simulations on the</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 physical layout</a:t>
            </a:r>
            <a:endPar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9" name="Straight Arrow Connector 28">
            <a:extLst>
              <a:ext uri="{FF2B5EF4-FFF2-40B4-BE49-F238E27FC236}">
                <a16:creationId xmlns:a16="http://schemas.microsoft.com/office/drawing/2014/main" id="{D46B60AC-DC9E-F5D7-C49B-14C6C6BED325}"/>
              </a:ext>
            </a:extLst>
          </p:cNvPr>
          <p:cNvCxnSpPr>
            <a:cxnSpLocks/>
          </p:cNvCxnSpPr>
          <p:nvPr/>
        </p:nvCxnSpPr>
        <p:spPr>
          <a:xfrm>
            <a:off x="11009945" y="4893718"/>
            <a:ext cx="0" cy="32237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8F83D6D4-E2D1-6BDD-1769-3EBFAB3F6636}"/>
              </a:ext>
            </a:extLst>
          </p:cNvPr>
          <p:cNvCxnSpPr>
            <a:cxnSpLocks/>
          </p:cNvCxnSpPr>
          <p:nvPr/>
        </p:nvCxnSpPr>
        <p:spPr>
          <a:xfrm flipH="1">
            <a:off x="9431310" y="5657302"/>
            <a:ext cx="53765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38" name="Group 37">
            <a:extLst>
              <a:ext uri="{FF2B5EF4-FFF2-40B4-BE49-F238E27FC236}">
                <a16:creationId xmlns:a16="http://schemas.microsoft.com/office/drawing/2014/main" id="{79500D5A-BC5E-6FC9-CA6A-448185E96C09}"/>
              </a:ext>
            </a:extLst>
          </p:cNvPr>
          <p:cNvGrpSpPr/>
          <p:nvPr/>
        </p:nvGrpSpPr>
        <p:grpSpPr>
          <a:xfrm>
            <a:off x="8079207" y="4751906"/>
            <a:ext cx="1452003" cy="1248140"/>
            <a:chOff x="249350" y="934643"/>
            <a:chExt cx="5455747" cy="5346655"/>
          </a:xfrm>
        </p:grpSpPr>
        <p:pic>
          <p:nvPicPr>
            <p:cNvPr id="41" name="Picture 40">
              <a:extLst>
                <a:ext uri="{FF2B5EF4-FFF2-40B4-BE49-F238E27FC236}">
                  <a16:creationId xmlns:a16="http://schemas.microsoft.com/office/drawing/2014/main" id="{9CFA5B1C-B34F-3A19-17B2-1E074F92A51D}"/>
                </a:ext>
              </a:extLst>
            </p:cNvPr>
            <p:cNvPicPr>
              <a:picLocks noChangeAspect="1"/>
            </p:cNvPicPr>
            <p:nvPr/>
          </p:nvPicPr>
          <p:blipFill>
            <a:blip r:embed="rId7"/>
            <a:stretch>
              <a:fillRect/>
            </a:stretch>
          </p:blipFill>
          <p:spPr>
            <a:xfrm>
              <a:off x="249350" y="934643"/>
              <a:ext cx="5017443" cy="5346655"/>
            </a:xfrm>
            <a:prstGeom prst="rect">
              <a:avLst/>
            </a:prstGeom>
          </p:spPr>
        </p:pic>
        <p:grpSp>
          <p:nvGrpSpPr>
            <p:cNvPr id="51" name="Group 50">
              <a:extLst>
                <a:ext uri="{FF2B5EF4-FFF2-40B4-BE49-F238E27FC236}">
                  <a16:creationId xmlns:a16="http://schemas.microsoft.com/office/drawing/2014/main" id="{0C800B76-4AB6-D3F3-0E12-BC760DAFD757}"/>
                </a:ext>
              </a:extLst>
            </p:cNvPr>
            <p:cNvGrpSpPr/>
            <p:nvPr/>
          </p:nvGrpSpPr>
          <p:grpSpPr>
            <a:xfrm>
              <a:off x="4068878" y="1182194"/>
              <a:ext cx="1636219" cy="1886964"/>
              <a:chOff x="2723923" y="2330450"/>
              <a:chExt cx="2012908" cy="2321379"/>
            </a:xfrm>
          </p:grpSpPr>
          <p:pic>
            <p:nvPicPr>
              <p:cNvPr id="55" name="Picture 54">
                <a:extLst>
                  <a:ext uri="{FF2B5EF4-FFF2-40B4-BE49-F238E27FC236}">
                    <a16:creationId xmlns:a16="http://schemas.microsoft.com/office/drawing/2014/main" id="{EDABA927-2B65-EF8C-0442-6D1B95407C44}"/>
                  </a:ext>
                </a:extLst>
              </p:cNvPr>
              <p:cNvPicPr>
                <a:picLocks noChangeAspect="1"/>
              </p:cNvPicPr>
              <p:nvPr/>
            </p:nvPicPr>
            <p:blipFill>
              <a:blip r:embed="rId8"/>
              <a:stretch>
                <a:fillRect/>
              </a:stretch>
            </p:blipFill>
            <p:spPr>
              <a:xfrm>
                <a:off x="2723923" y="2330450"/>
                <a:ext cx="2012908" cy="2321379"/>
              </a:xfrm>
              <a:prstGeom prst="rect">
                <a:avLst/>
              </a:prstGeom>
            </p:spPr>
          </p:pic>
          <p:sp>
            <p:nvSpPr>
              <p:cNvPr id="56" name="Rectangle 55">
                <a:extLst>
                  <a:ext uri="{FF2B5EF4-FFF2-40B4-BE49-F238E27FC236}">
                    <a16:creationId xmlns:a16="http://schemas.microsoft.com/office/drawing/2014/main" id="{6260C39F-9D40-FBE7-22BF-734AB3C8EE39}"/>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57" name="Rectangle 56">
                <a:extLst>
                  <a:ext uri="{FF2B5EF4-FFF2-40B4-BE49-F238E27FC236}">
                    <a16:creationId xmlns:a16="http://schemas.microsoft.com/office/drawing/2014/main" id="{8A7748EE-13F2-18D4-3609-EA9828A57FE4}"/>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52" name="Oval 51">
              <a:extLst>
                <a:ext uri="{FF2B5EF4-FFF2-40B4-BE49-F238E27FC236}">
                  <a16:creationId xmlns:a16="http://schemas.microsoft.com/office/drawing/2014/main" id="{DE0A372D-F1C1-7E88-7134-BB59912B5052}"/>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60058E7-A40D-E60C-A565-457D375DD657}"/>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A57BE86-20E0-5ECA-F37F-32C69D038EFB}"/>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61631694-D287-E2DE-76D8-482AC01616C0}"/>
              </a:ext>
            </a:extLst>
          </p:cNvPr>
          <p:cNvSpPr txBox="1"/>
          <p:nvPr/>
        </p:nvSpPr>
        <p:spPr>
          <a:xfrm>
            <a:off x="6840001" y="6102547"/>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Modeling Workflow – provides ranked </a:t>
            </a:r>
            <a:b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b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vulnerability information to Compiler</a:t>
            </a:r>
          </a:p>
        </p:txBody>
      </p:sp>
      <p:cxnSp>
        <p:nvCxnSpPr>
          <p:cNvPr id="67" name="Straight Arrow Connector 66">
            <a:extLst>
              <a:ext uri="{FF2B5EF4-FFF2-40B4-BE49-F238E27FC236}">
                <a16:creationId xmlns:a16="http://schemas.microsoft.com/office/drawing/2014/main" id="{0618C7A6-0EF5-3ED5-F25A-72A4840E66ED}"/>
              </a:ext>
            </a:extLst>
          </p:cNvPr>
          <p:cNvCxnSpPr>
            <a:cxnSpLocks/>
          </p:cNvCxnSpPr>
          <p:nvPr/>
        </p:nvCxnSpPr>
        <p:spPr>
          <a:xfrm>
            <a:off x="7712305" y="4096128"/>
            <a:ext cx="258189"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423C20D-9D64-2FB7-A2F9-F9CE14115C2E}"/>
              </a:ext>
            </a:extLst>
          </p:cNvPr>
          <p:cNvCxnSpPr>
            <a:cxnSpLocks/>
          </p:cNvCxnSpPr>
          <p:nvPr/>
        </p:nvCxnSpPr>
        <p:spPr>
          <a:xfrm>
            <a:off x="7712305" y="3898700"/>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25B9DE80-71C0-7CD9-7A87-F8D009738601}"/>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5" name="TextBox 4">
            <a:extLst>
              <a:ext uri="{FF2B5EF4-FFF2-40B4-BE49-F238E27FC236}">
                <a16:creationId xmlns:a16="http://schemas.microsoft.com/office/drawing/2014/main" id="{75F68632-338E-2602-380D-F4215111E56C}"/>
              </a:ext>
            </a:extLst>
          </p:cNvPr>
          <p:cNvSpPr txBox="1"/>
          <p:nvPr/>
        </p:nvSpPr>
        <p:spPr>
          <a:xfrm>
            <a:off x="269249" y="784943"/>
            <a:ext cx="5813066"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Physical modeling of Laser Fault Injection</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1926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62D2-A171-0DCB-A6E8-30F65E6E37AA}"/>
            </a:ext>
          </a:extLst>
        </p:cNvPr>
        <p:cNvGrpSpPr/>
        <p:nvPr/>
      </p:nvGrpSpPr>
      <p:grpSpPr>
        <a:xfrm>
          <a:off x="0" y="0"/>
          <a:ext cx="0" cy="0"/>
          <a:chOff x="0" y="0"/>
          <a:chExt cx="0" cy="0"/>
        </a:xfrm>
      </p:grpSpPr>
      <p:pic>
        <p:nvPicPr>
          <p:cNvPr id="7" name="Picture 6" descr="A diagram of a power grid&#10;&#10;Description automatically generated">
            <a:extLst>
              <a:ext uri="{FF2B5EF4-FFF2-40B4-BE49-F238E27FC236}">
                <a16:creationId xmlns:a16="http://schemas.microsoft.com/office/drawing/2014/main" id="{B41B77C3-A9EB-E2C0-39CD-6E73E562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001" y="2722477"/>
            <a:ext cx="4720889" cy="3003775"/>
          </a:xfrm>
          <a:prstGeom prst="rect">
            <a:avLst/>
          </a:prstGeom>
        </p:spPr>
      </p:pic>
      <p:sp>
        <p:nvSpPr>
          <p:cNvPr id="15" name="TextBox 14">
            <a:extLst>
              <a:ext uri="{FF2B5EF4-FFF2-40B4-BE49-F238E27FC236}">
                <a16:creationId xmlns:a16="http://schemas.microsoft.com/office/drawing/2014/main" id="{16772E3D-F5C6-A153-3383-4ED53F9C33DF}"/>
              </a:ext>
            </a:extLst>
          </p:cNvPr>
          <p:cNvSpPr txBox="1"/>
          <p:nvPr/>
        </p:nvSpPr>
        <p:spPr>
          <a:xfrm>
            <a:off x="182658" y="1201937"/>
            <a:ext cx="11681185" cy="4801314"/>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Design Under Test : RISCV soft core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a:t>
            </a:r>
            <a:r>
              <a:rPr lang="en-US" sz="1800" b="0" i="0" u="none" strike="noStrike" baseline="0" dirty="0">
                <a:latin typeface="Arial" panose="020B0604020202020204" pitchFamily="34" charset="0"/>
                <a:cs typeface="Arial" panose="020B0604020202020204" pitchFamily="34" charset="0"/>
              </a:rPr>
              <a:t>ault simulation tool : Synopsys Z01X is used to simulate pre-silicon fault-injection attacks</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Hardening techniques developed on top of the RISCV-GCC compiler toolchain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in Ubuntu 22.04 LTS</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Cadence </a:t>
            </a:r>
            <a:r>
              <a:rPr lang="en-US" sz="1800" b="0" i="0" u="none" strike="noStrike" baseline="0" dirty="0" err="1">
                <a:latin typeface="Arial" panose="020B0604020202020204" pitchFamily="34" charset="0"/>
                <a:cs typeface="Arial" panose="020B0604020202020204" pitchFamily="34" charset="0"/>
              </a:rPr>
              <a:t>Spectre</a:t>
            </a:r>
            <a:r>
              <a:rPr lang="en-US" sz="1800" b="0" i="0" u="none" strike="noStrike" baseline="0" dirty="0">
                <a:latin typeface="Arial" panose="020B0604020202020204" pitchFamily="34" charset="0"/>
                <a:cs typeface="Arial" panose="020B0604020202020204" pitchFamily="34" charset="0"/>
              </a:rPr>
              <a:t> is used for SPICE simulations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Cadence 45 nm standard cell library</a:t>
            </a:r>
            <a:r>
              <a:rPr lang="en-US" dirty="0">
                <a:latin typeface="Arial" panose="020B0604020202020204" pitchFamily="34" charset="0"/>
                <a:cs typeface="Arial" panose="020B0604020202020204" pitchFamily="34" charset="0"/>
              </a:rPr>
              <a:t> is used for physical modelling of cells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The Laser </a:t>
            </a:r>
            <a:r>
              <a:rPr lang="en-US" dirty="0">
                <a:latin typeface="Arial" panose="020B0604020202020204" pitchFamily="34" charset="0"/>
                <a:cs typeface="Arial" panose="020B0604020202020204" pitchFamily="34" charset="0"/>
              </a:rPr>
              <a:t>F</a:t>
            </a:r>
            <a:r>
              <a:rPr lang="en-US" sz="1800" b="0" i="0" u="none" strike="noStrike" baseline="0" dirty="0">
                <a:latin typeface="Arial" panose="020B0604020202020204" pitchFamily="34" charset="0"/>
                <a:cs typeface="Arial" panose="020B0604020202020204" pitchFamily="34" charset="0"/>
              </a:rPr>
              <a:t>ault </a:t>
            </a:r>
            <a:r>
              <a:rPr lang="en-US" dirty="0">
                <a:latin typeface="Arial" panose="020B0604020202020204" pitchFamily="34" charset="0"/>
                <a:cs typeface="Arial" panose="020B0604020202020204" pitchFamily="34" charset="0"/>
              </a:rPr>
              <a:t>I</a:t>
            </a:r>
            <a:r>
              <a:rPr lang="en-US" sz="1800" b="0" i="0" u="none" strike="noStrike" baseline="0" dirty="0">
                <a:latin typeface="Arial" panose="020B0604020202020204" pitchFamily="34" charset="0"/>
                <a:cs typeface="Arial" panose="020B0604020202020204" pitchFamily="34" charset="0"/>
              </a:rPr>
              <a:t>njection (LFI) is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simulated by the SPICE circuit shown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in adjoining figure.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Every standard cell is simulated for LFI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when in State0 and State1,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and the currents on VDD and VSS rails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are captured for both states. </a:t>
            </a:r>
          </a:p>
          <a:p>
            <a:pPr marL="285750" indent="-285750" algn="l">
              <a:buFont typeface="Arial" panose="020B0604020202020204" pitchFamily="34" charset="0"/>
              <a:buChar char="•"/>
            </a:pPr>
            <a:r>
              <a:rPr lang="en-US" sz="1800" b="0" i="0" u="none" strike="noStrike" baseline="0" dirty="0">
                <a:latin typeface="Arial" panose="020B0604020202020204" pitchFamily="34" charset="0"/>
                <a:cs typeface="Arial" panose="020B0604020202020204" pitchFamily="34" charset="0"/>
              </a:rPr>
              <a:t>These currents on power rails during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laser illumination are recorded for all the </a:t>
            </a:r>
            <a:br>
              <a:rPr lang="en-US" sz="1800" b="0" i="0" u="none" strike="noStrike" baseline="0" dirty="0">
                <a:latin typeface="Arial" panose="020B0604020202020204" pitchFamily="34" charset="0"/>
                <a:cs typeface="Arial" panose="020B0604020202020204" pitchFamily="34" charset="0"/>
              </a:rPr>
            </a:br>
            <a:r>
              <a:rPr lang="en-US" sz="1800" b="0" i="0" u="none" strike="noStrike" baseline="0" dirty="0">
                <a:latin typeface="Arial" panose="020B0604020202020204" pitchFamily="34" charset="0"/>
                <a:cs typeface="Arial" panose="020B0604020202020204" pitchFamily="34" charset="0"/>
              </a:rPr>
              <a:t>standard cells in the library</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A4ACD42-4FD5-8EC0-2D47-9B21F9FAD2B3}"/>
              </a:ext>
            </a:extLst>
          </p:cNvPr>
          <p:cNvSpPr txBox="1"/>
          <p:nvPr/>
        </p:nvSpPr>
        <p:spPr>
          <a:xfrm>
            <a:off x="3988888" y="5756179"/>
            <a:ext cx="6257924"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SPICE model simulating Standard Cell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under Laser Fault Injection</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pic>
        <p:nvPicPr>
          <p:cNvPr id="4" name="Picture 3">
            <a:extLst>
              <a:ext uri="{FF2B5EF4-FFF2-40B4-BE49-F238E27FC236}">
                <a16:creationId xmlns:a16="http://schemas.microsoft.com/office/drawing/2014/main" id="{35B0F566-ED06-7D3F-CD93-DD4CEE5ECA2C}"/>
              </a:ext>
            </a:extLst>
          </p:cNvPr>
          <p:cNvPicPr>
            <a:picLocks noChangeAspect="1"/>
          </p:cNvPicPr>
          <p:nvPr/>
        </p:nvPicPr>
        <p:blipFill>
          <a:blip r:embed="rId4"/>
          <a:stretch>
            <a:fillRect/>
          </a:stretch>
        </p:blipFill>
        <p:spPr>
          <a:xfrm>
            <a:off x="9205102" y="2642718"/>
            <a:ext cx="2552599" cy="3003775"/>
          </a:xfrm>
          <a:prstGeom prst="rect">
            <a:avLst/>
          </a:prstGeom>
        </p:spPr>
      </p:pic>
      <p:sp>
        <p:nvSpPr>
          <p:cNvPr id="9" name="TextBox 8">
            <a:extLst>
              <a:ext uri="{FF2B5EF4-FFF2-40B4-BE49-F238E27FC236}">
                <a16:creationId xmlns:a16="http://schemas.microsoft.com/office/drawing/2014/main" id="{C397AD75-9B9B-C62C-60E0-15B63BEE7557}"/>
              </a:ext>
            </a:extLst>
          </p:cNvPr>
          <p:cNvSpPr txBox="1"/>
          <p:nvPr/>
        </p:nvSpPr>
        <p:spPr>
          <a:xfrm>
            <a:off x="8758294" y="5696325"/>
            <a:ext cx="3635022" cy="7386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Captured current demands across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power rails for simulation of</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Inverter Cell under LFI</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2" name="Title 1">
            <a:extLst>
              <a:ext uri="{FF2B5EF4-FFF2-40B4-BE49-F238E27FC236}">
                <a16:creationId xmlns:a16="http://schemas.microsoft.com/office/drawing/2014/main" id="{4215BE60-B2AD-B8CF-A950-6DEC7E9F12F1}"/>
              </a:ext>
            </a:extLst>
          </p:cNvPr>
          <p:cNvSpPr txBox="1">
            <a:spLocks/>
          </p:cNvSpPr>
          <p:nvPr/>
        </p:nvSpPr>
        <p:spPr>
          <a:xfrm>
            <a:off x="208111" y="179479"/>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3" name="TextBox 2">
            <a:extLst>
              <a:ext uri="{FF2B5EF4-FFF2-40B4-BE49-F238E27FC236}">
                <a16:creationId xmlns:a16="http://schemas.microsoft.com/office/drawing/2014/main" id="{EEB14CC0-8476-5B20-C5C3-AB1F3BEF9050}"/>
              </a:ext>
            </a:extLst>
          </p:cNvPr>
          <p:cNvSpPr txBox="1"/>
          <p:nvPr/>
        </p:nvSpPr>
        <p:spPr>
          <a:xfrm>
            <a:off x="319203" y="770488"/>
            <a:ext cx="2625719"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b="0" cap="none" dirty="0">
                <a:cs typeface="Arial" panose="020B0604020202020204" pitchFamily="34" charset="0"/>
              </a:rPr>
              <a:t>Experimental Setup</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8300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DDB6E2F-CC0E-9FBC-0CD6-1E8BB2D73D94}"/>
              </a:ext>
            </a:extLst>
          </p:cNvPr>
          <p:cNvPicPr>
            <a:picLocks noChangeAspect="1"/>
          </p:cNvPicPr>
          <p:nvPr/>
        </p:nvPicPr>
        <p:blipFill>
          <a:blip r:embed="rId3"/>
          <a:stretch>
            <a:fillRect/>
          </a:stretch>
        </p:blipFill>
        <p:spPr>
          <a:xfrm>
            <a:off x="6151641" y="3270032"/>
            <a:ext cx="2566639" cy="2460465"/>
          </a:xfrm>
          <a:prstGeom prst="rect">
            <a:avLst/>
          </a:prstGeom>
        </p:spPr>
      </p:pic>
      <p:pic>
        <p:nvPicPr>
          <p:cNvPr id="25" name="Picture 24">
            <a:extLst>
              <a:ext uri="{FF2B5EF4-FFF2-40B4-BE49-F238E27FC236}">
                <a16:creationId xmlns:a16="http://schemas.microsoft.com/office/drawing/2014/main" id="{D3EB1637-3C21-B30B-431E-F369559C6137}"/>
              </a:ext>
            </a:extLst>
          </p:cNvPr>
          <p:cNvPicPr>
            <a:picLocks noChangeAspect="1"/>
          </p:cNvPicPr>
          <p:nvPr/>
        </p:nvPicPr>
        <p:blipFill>
          <a:blip r:embed="rId4"/>
          <a:stretch>
            <a:fillRect/>
          </a:stretch>
        </p:blipFill>
        <p:spPr>
          <a:xfrm>
            <a:off x="9014338" y="3237589"/>
            <a:ext cx="2861783" cy="2662124"/>
          </a:xfrm>
          <a:prstGeom prst="rect">
            <a:avLst/>
          </a:prstGeom>
        </p:spPr>
      </p:pic>
      <p:pic>
        <p:nvPicPr>
          <p:cNvPr id="27" name="Picture 26">
            <a:extLst>
              <a:ext uri="{FF2B5EF4-FFF2-40B4-BE49-F238E27FC236}">
                <a16:creationId xmlns:a16="http://schemas.microsoft.com/office/drawing/2014/main" id="{8CC98B91-3B06-AB1C-3E3B-B42301114423}"/>
              </a:ext>
            </a:extLst>
          </p:cNvPr>
          <p:cNvPicPr>
            <a:picLocks noChangeAspect="1"/>
          </p:cNvPicPr>
          <p:nvPr/>
        </p:nvPicPr>
        <p:blipFill>
          <a:blip r:embed="rId5"/>
          <a:stretch>
            <a:fillRect/>
          </a:stretch>
        </p:blipFill>
        <p:spPr>
          <a:xfrm>
            <a:off x="6151641" y="1165595"/>
            <a:ext cx="5921826" cy="1524000"/>
          </a:xfrm>
          <a:prstGeom prst="rect">
            <a:avLst/>
          </a:prstGeom>
        </p:spPr>
      </p:pic>
      <p:sp>
        <p:nvSpPr>
          <p:cNvPr id="28" name="TextBox 27">
            <a:extLst>
              <a:ext uri="{FF2B5EF4-FFF2-40B4-BE49-F238E27FC236}">
                <a16:creationId xmlns:a16="http://schemas.microsoft.com/office/drawing/2014/main" id="{8232571A-D2FF-3E3A-E165-2431DCBAAF4F}"/>
              </a:ext>
            </a:extLst>
          </p:cNvPr>
          <p:cNvSpPr txBox="1"/>
          <p:nvPr/>
        </p:nvSpPr>
        <p:spPr>
          <a:xfrm>
            <a:off x="5878321" y="5886874"/>
            <a:ext cx="59978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Delay and voltage responses on AND2X1 standard cell when scaling the laser-induced current.</a:t>
            </a:r>
            <a:endParaRPr lang="en-US" sz="1400" b="1">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AA56267-491C-11B4-4280-57EA578DB3A4}"/>
              </a:ext>
            </a:extLst>
          </p:cNvPr>
          <p:cNvSpPr txBox="1"/>
          <p:nvPr/>
        </p:nvSpPr>
        <p:spPr>
          <a:xfrm>
            <a:off x="5681978" y="2683866"/>
            <a:ext cx="67056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Output delay variations and laser current values</a:t>
            </a:r>
          </a:p>
          <a:p>
            <a:pPr algn="ctr"/>
            <a:r>
              <a:rPr lang="en-US" sz="1400" b="1" i="0" u="none" strike="noStrike" baseline="0">
                <a:latin typeface="Arial" panose="020B0604020202020204" pitchFamily="34" charset="0"/>
                <a:cs typeface="Arial" panose="020B0604020202020204" pitchFamily="34" charset="0"/>
              </a:rPr>
              <a:t>when signal distortions start and end.</a:t>
            </a:r>
            <a:endParaRPr lang="en-US" sz="14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1727CDF-91CB-4A0E-65EA-47275212A55C}"/>
              </a:ext>
            </a:extLst>
          </p:cNvPr>
          <p:cNvSpPr txBox="1">
            <a:spLocks/>
          </p:cNvSpPr>
          <p:nvPr/>
        </p:nvSpPr>
        <p:spPr>
          <a:xfrm>
            <a:off x="579150" y="1373049"/>
            <a:ext cx="5834892" cy="563861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pPr>
            <a:r>
              <a:rPr lang="en-US" altLang="zh-CN" sz="2900" dirty="0">
                <a:latin typeface="Arial" panose="020B0604020202020204" pitchFamily="34" charset="0"/>
                <a:cs typeface="Arial" panose="020B0604020202020204" pitchFamily="34" charset="0"/>
              </a:rPr>
              <a:t>In this table, we present two physical characteristics of the standard cells involved in implementation of our test program with sensitive branches:</a:t>
            </a:r>
          </a:p>
          <a:p>
            <a:pPr marL="800100" lvl="1" indent="-342900">
              <a:lnSpc>
                <a:spcPct val="150000"/>
              </a:lnSpc>
              <a:spcBef>
                <a:spcPts val="0"/>
              </a:spcBef>
              <a:buFont typeface="+mj-lt"/>
              <a:buAutoNum type="arabicPeriod"/>
            </a:pPr>
            <a:r>
              <a:rPr lang="en-US" altLang="zh-CN" sz="2900" dirty="0">
                <a:latin typeface="Arial" panose="020B0604020202020204" pitchFamily="34" charset="0"/>
                <a:cs typeface="Arial" panose="020B0604020202020204" pitchFamily="34" charset="0"/>
              </a:rPr>
              <a:t>The delay observed at output for high to low transition with and without laser fault injection,</a:t>
            </a:r>
          </a:p>
          <a:p>
            <a:pPr marL="800100" lvl="1" indent="-342900">
              <a:lnSpc>
                <a:spcPct val="150000"/>
              </a:lnSpc>
              <a:spcBef>
                <a:spcPts val="0"/>
              </a:spcBef>
              <a:buFont typeface="+mj-lt"/>
              <a:buAutoNum type="arabicPeriod"/>
            </a:pPr>
            <a:r>
              <a:rPr lang="en-US" altLang="zh-CN" sz="2900" dirty="0">
                <a:latin typeface="Arial" panose="020B0604020202020204" pitchFamily="34" charset="0"/>
                <a:cs typeface="Arial" panose="020B0604020202020204" pitchFamily="34" charset="0"/>
              </a:rPr>
              <a:t>The laser induced current before and after signal distortion </a:t>
            </a:r>
          </a:p>
          <a:p>
            <a:pPr marL="457200" lvl="1" indent="0">
              <a:lnSpc>
                <a:spcPct val="150000"/>
              </a:lnSpc>
              <a:spcBef>
                <a:spcPts val="0"/>
              </a:spcBef>
              <a:buNone/>
            </a:pPr>
            <a:endParaRPr lang="en-US" altLang="zh-CN" sz="2900" dirty="0">
              <a:latin typeface="Arial" panose="020B0604020202020204" pitchFamily="34" charset="0"/>
              <a:cs typeface="Arial" panose="020B0604020202020204" pitchFamily="34" charset="0"/>
            </a:endParaRPr>
          </a:p>
          <a:p>
            <a:pPr>
              <a:lnSpc>
                <a:spcPct val="150000"/>
              </a:lnSpc>
              <a:spcBef>
                <a:spcPts val="0"/>
              </a:spcBef>
            </a:pPr>
            <a:r>
              <a:rPr lang="en-US" altLang="zh-CN" sz="2900" dirty="0">
                <a:latin typeface="Arial" panose="020B0604020202020204" pitchFamily="34" charset="0"/>
                <a:cs typeface="Arial" panose="020B0604020202020204" pitchFamily="34" charset="0"/>
              </a:rPr>
              <a:t>The table shows that some cells are more vulnerable than others. </a:t>
            </a:r>
          </a:p>
          <a:p>
            <a:pPr>
              <a:lnSpc>
                <a:spcPct val="150000"/>
              </a:lnSpc>
              <a:spcBef>
                <a:spcPts val="0"/>
              </a:spcBef>
            </a:pPr>
            <a:r>
              <a:rPr lang="en-US" altLang="zh-CN" sz="2900" dirty="0">
                <a:latin typeface="Arial" panose="020B0604020202020204" pitchFamily="34" charset="0"/>
                <a:cs typeface="Arial" panose="020B0604020202020204" pitchFamily="34" charset="0"/>
              </a:rPr>
              <a:t>Adjoining figure shows that scaling the Laser Intensity also increases the delay since laser induced current slows down voltage transition. </a:t>
            </a:r>
            <a:br>
              <a:rPr lang="en-US" altLang="zh-CN" sz="1800" dirty="0">
                <a:latin typeface="Arial" panose="020B0604020202020204" pitchFamily="34" charset="0"/>
                <a:cs typeface="Arial" panose="020B0604020202020204" pitchFamily="34" charset="0"/>
              </a:rPr>
            </a:br>
            <a:r>
              <a:rPr lang="en-US" altLang="zh-CN" sz="1800" dirty="0">
                <a:latin typeface="Arial" panose="020B0604020202020204" pitchFamily="34" charset="0"/>
                <a:cs typeface="Arial" panose="020B0604020202020204" pitchFamily="34" charset="0"/>
              </a:rPr>
              <a:t> </a:t>
            </a:r>
            <a:endParaRPr lang="en-US" sz="1800" dirty="0">
              <a:latin typeface="NimbusRomNo9L-Regu"/>
            </a:endParaRPr>
          </a:p>
          <a:p>
            <a:pPr>
              <a:lnSpc>
                <a:spcPct val="150000"/>
              </a:lnSpc>
              <a:spcBef>
                <a:spcPts val="0"/>
              </a:spcBef>
            </a:pPr>
            <a:endParaRPr lang="en-US" altLang="zh-CN" sz="2000" dirty="0">
              <a:latin typeface="Arial" charset="0"/>
              <a:cs typeface="Arial" charset="0"/>
            </a:endParaRPr>
          </a:p>
          <a:p>
            <a:pPr>
              <a:lnSpc>
                <a:spcPct val="150000"/>
              </a:lnSpc>
              <a:spcBef>
                <a:spcPts val="0"/>
              </a:spcBef>
            </a:pPr>
            <a:endParaRPr lang="en-US" altLang="zh-CN" sz="2000" dirty="0">
              <a:latin typeface="Arial" charset="0"/>
              <a:cs typeface="Arial" charset="0"/>
            </a:endParaRPr>
          </a:p>
        </p:txBody>
      </p:sp>
      <p:sp>
        <p:nvSpPr>
          <p:cNvPr id="6" name="TextBox 5">
            <a:extLst>
              <a:ext uri="{FF2B5EF4-FFF2-40B4-BE49-F238E27FC236}">
                <a16:creationId xmlns:a16="http://schemas.microsoft.com/office/drawing/2014/main" id="{DC263BB9-08CC-D04B-957C-53D45A4A74DF}"/>
              </a:ext>
            </a:extLst>
          </p:cNvPr>
          <p:cNvSpPr txBox="1"/>
          <p:nvPr/>
        </p:nvSpPr>
        <p:spPr>
          <a:xfrm>
            <a:off x="260172" y="937819"/>
            <a:ext cx="4732065"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Impact of LFI on delay in Standard Cells</a:t>
            </a:r>
            <a:endParaRPr lang="en-US" sz="7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itle 1">
            <a:extLst>
              <a:ext uri="{FF2B5EF4-FFF2-40B4-BE49-F238E27FC236}">
                <a16:creationId xmlns:a16="http://schemas.microsoft.com/office/drawing/2014/main" id="{D01A0817-8219-89D9-D5E5-17A348243CD0}"/>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1 : Fault Injection Attack Modelling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
        <p:nvSpPr>
          <p:cNvPr id="10" name="TextBox 9">
            <a:extLst>
              <a:ext uri="{FF2B5EF4-FFF2-40B4-BE49-F238E27FC236}">
                <a16:creationId xmlns:a16="http://schemas.microsoft.com/office/drawing/2014/main" id="{5246A8A9-4D5D-9E8C-6497-167067EBA161}"/>
              </a:ext>
            </a:extLst>
          </p:cNvPr>
          <p:cNvSpPr txBox="1"/>
          <p:nvPr/>
        </p:nvSpPr>
        <p:spPr>
          <a:xfrm>
            <a:off x="315879" y="3906610"/>
            <a:ext cx="1397498"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Takeaways</a:t>
            </a:r>
            <a:endParaRPr lang="en-US" sz="7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05624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2C7484FD-9637-7009-898E-E68BE6B0C506}"/>
              </a:ext>
            </a:extLst>
          </p:cNvPr>
          <p:cNvCxnSpPr>
            <a:cxnSpLocks/>
          </p:cNvCxnSpPr>
          <p:nvPr/>
        </p:nvCxnSpPr>
        <p:spPr>
          <a:xfrm>
            <a:off x="7382813" y="2067146"/>
            <a:ext cx="1" cy="49141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a:cxnSpLocks/>
          </p:cNvCxnSpPr>
          <p:nvPr/>
        </p:nvCxnSpPr>
        <p:spPr>
          <a:xfrm>
            <a:off x="8866953" y="3831461"/>
            <a:ext cx="718225"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7479444" y="2116084"/>
            <a:ext cx="1267547"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Compile with GCC-RISCV</a:t>
            </a:r>
          </a:p>
        </p:txBody>
      </p:sp>
      <p:sp>
        <p:nvSpPr>
          <p:cNvPr id="14" name="TextBox 13">
            <a:extLst>
              <a:ext uri="{FF2B5EF4-FFF2-40B4-BE49-F238E27FC236}">
                <a16:creationId xmlns:a16="http://schemas.microsoft.com/office/drawing/2014/main" id="{5AF52620-C802-BE10-F832-7329A5215E4D}"/>
              </a:ext>
            </a:extLst>
          </p:cNvPr>
          <p:cNvSpPr txBox="1"/>
          <p:nvPr/>
        </p:nvSpPr>
        <p:spPr>
          <a:xfrm>
            <a:off x="8866953" y="3862769"/>
            <a:ext cx="1019255"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a:cxnSpLocks/>
          </p:cNvCxnSpPr>
          <p:nvPr/>
        </p:nvCxnSpPr>
        <p:spPr>
          <a:xfrm>
            <a:off x="5949583" y="5761659"/>
            <a:ext cx="404606"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452383" y="5444611"/>
            <a:ext cx="5717016"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b="0" i="1" u="sng"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Im</a:t>
            </a:r>
            <a:r>
              <a:rPr lang="en-US" i="1" u="sng" dirty="0">
                <a:solidFill>
                  <a:srgbClr val="000000"/>
                </a:solidFill>
                <a:latin typeface="Arial" panose="020B0604020202020204" pitchFamily="34" charset="0"/>
                <a:ea typeface="Helvetica"/>
                <a:cs typeface="Arial" panose="020B0604020202020204" pitchFamily="34" charset="0"/>
                <a:sym typeface="Helvetica"/>
              </a:rPr>
              <a:t>pact of </a:t>
            </a:r>
            <a:r>
              <a:rPr kumimoji="0" lang="en-US" b="0" i="1" u="sng"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with hardening :</a:t>
            </a:r>
          </a:p>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lang="en-US" dirty="0">
                <a:solidFill>
                  <a:srgbClr val="000000"/>
                </a:solidFill>
                <a:latin typeface="Arial" panose="020B0604020202020204" pitchFamily="34" charset="0"/>
                <a:ea typeface="Helvetica"/>
                <a:cs typeface="Arial" panose="020B0604020202020204" pitchFamily="34" charset="0"/>
                <a:sym typeface="Helvetica"/>
              </a:rPr>
              <a:t>Faults modifying/bypassing the conditional jump will now directly lead to a </a:t>
            </a:r>
            <a:r>
              <a:rPr lang="en-US" b="1" dirty="0">
                <a:solidFill>
                  <a:srgbClr val="000000"/>
                </a:solidFill>
                <a:latin typeface="Arial" panose="020B0604020202020204" pitchFamily="34" charset="0"/>
                <a:ea typeface="Helvetica"/>
                <a:cs typeface="Arial" panose="020B0604020202020204" pitchFamily="34" charset="0"/>
                <a:sym typeface="Helvetica"/>
              </a:rPr>
              <a:t>password-checking failure</a:t>
            </a:r>
            <a:r>
              <a:rPr kumimoji="0" lang="en-US" b="1" i="0" u="none" strike="noStrike" cap="none" spc="0" normalizeH="0" baseline="0" dirty="0">
                <a:ln>
                  <a:noFill/>
                </a:ln>
                <a:solidFill>
                  <a:srgbClr val="000000"/>
                </a:solidFill>
                <a:effectLst/>
                <a:uFillTx/>
                <a:latin typeface="Arial" panose="020B0604020202020204" pitchFamily="34" charset="0"/>
                <a:ea typeface="Helvetica"/>
                <a:cs typeface="Arial" panose="020B0604020202020204" pitchFamily="34" charset="0"/>
                <a:sym typeface="Helvetica"/>
              </a:rPr>
              <a:t> </a:t>
            </a:r>
          </a:p>
        </p:txBody>
      </p:sp>
      <p:pic>
        <p:nvPicPr>
          <p:cNvPr id="8" name="Picture 7">
            <a:extLst>
              <a:ext uri="{FF2B5EF4-FFF2-40B4-BE49-F238E27FC236}">
                <a16:creationId xmlns:a16="http://schemas.microsoft.com/office/drawing/2014/main" id="{A4059B05-746D-EE4E-645E-18375AE2D35C}"/>
              </a:ext>
            </a:extLst>
          </p:cNvPr>
          <p:cNvPicPr>
            <a:picLocks noChangeAspect="1"/>
          </p:cNvPicPr>
          <p:nvPr/>
        </p:nvPicPr>
        <p:blipFill>
          <a:blip r:embed="rId3">
            <a:alphaModFix/>
          </a:blip>
          <a:stretch>
            <a:fillRect/>
          </a:stretch>
        </p:blipFill>
        <p:spPr>
          <a:xfrm>
            <a:off x="6118479" y="970616"/>
            <a:ext cx="3649987" cy="1013088"/>
          </a:xfrm>
          <a:prstGeom prst="rect">
            <a:avLst/>
          </a:prstGeom>
          <a:ln w="12700">
            <a:solidFill>
              <a:schemeClr val="tx1"/>
            </a:solidFill>
          </a:ln>
        </p:spPr>
      </p:pic>
      <p:pic>
        <p:nvPicPr>
          <p:cNvPr id="20" name="Picture 19">
            <a:extLst>
              <a:ext uri="{FF2B5EF4-FFF2-40B4-BE49-F238E27FC236}">
                <a16:creationId xmlns:a16="http://schemas.microsoft.com/office/drawing/2014/main" id="{60E7D133-3F3C-5210-60CB-9763A8F03E39}"/>
              </a:ext>
            </a:extLst>
          </p:cNvPr>
          <p:cNvPicPr>
            <a:picLocks noChangeAspect="1"/>
          </p:cNvPicPr>
          <p:nvPr/>
        </p:nvPicPr>
        <p:blipFill>
          <a:blip r:embed="rId4"/>
          <a:stretch>
            <a:fillRect/>
          </a:stretch>
        </p:blipFill>
        <p:spPr>
          <a:xfrm>
            <a:off x="5949583" y="2662897"/>
            <a:ext cx="2917370" cy="2119992"/>
          </a:xfrm>
          <a:prstGeom prst="rect">
            <a:avLst/>
          </a:prstGeom>
          <a:ln w="12700">
            <a:solidFill>
              <a:schemeClr val="accent1"/>
            </a:solidFill>
          </a:ln>
        </p:spPr>
      </p:pic>
      <p:pic>
        <p:nvPicPr>
          <p:cNvPr id="24" name="Picture 23">
            <a:extLst>
              <a:ext uri="{FF2B5EF4-FFF2-40B4-BE49-F238E27FC236}">
                <a16:creationId xmlns:a16="http://schemas.microsoft.com/office/drawing/2014/main" id="{25A84D27-81F0-99C9-5B0F-581AB10B1A3B}"/>
              </a:ext>
            </a:extLst>
          </p:cNvPr>
          <p:cNvPicPr>
            <a:picLocks noChangeAspect="1"/>
          </p:cNvPicPr>
          <p:nvPr/>
        </p:nvPicPr>
        <p:blipFill>
          <a:blip r:embed="rId5"/>
          <a:stretch>
            <a:fillRect/>
          </a:stretch>
        </p:blipFill>
        <p:spPr>
          <a:xfrm>
            <a:off x="9573442" y="2512563"/>
            <a:ext cx="2386329" cy="2261407"/>
          </a:xfrm>
          <a:prstGeom prst="rect">
            <a:avLst/>
          </a:prstGeom>
          <a:ln w="12700">
            <a:solidFill>
              <a:schemeClr val="tx1"/>
            </a:solidFill>
          </a:ln>
        </p:spPr>
      </p:pic>
      <p:sp>
        <p:nvSpPr>
          <p:cNvPr id="28" name="TextBox 27">
            <a:extLst>
              <a:ext uri="{FF2B5EF4-FFF2-40B4-BE49-F238E27FC236}">
                <a16:creationId xmlns:a16="http://schemas.microsoft.com/office/drawing/2014/main" id="{62094B03-E4A4-DFE8-B60C-E4D88B655D88}"/>
              </a:ext>
            </a:extLst>
          </p:cNvPr>
          <p:cNvSpPr txBox="1"/>
          <p:nvPr/>
        </p:nvSpPr>
        <p:spPr>
          <a:xfrm>
            <a:off x="9850884" y="1339985"/>
            <a:ext cx="1517436"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Source code in C</a:t>
            </a:r>
          </a:p>
        </p:txBody>
      </p:sp>
      <p:sp>
        <p:nvSpPr>
          <p:cNvPr id="29" name="TextBox 28">
            <a:extLst>
              <a:ext uri="{FF2B5EF4-FFF2-40B4-BE49-F238E27FC236}">
                <a16:creationId xmlns:a16="http://schemas.microsoft.com/office/drawing/2014/main" id="{AD4DE374-604A-D9C9-6124-13BA3503644E}"/>
              </a:ext>
            </a:extLst>
          </p:cNvPr>
          <p:cNvSpPr txBox="1"/>
          <p:nvPr/>
        </p:nvSpPr>
        <p:spPr>
          <a:xfrm>
            <a:off x="6274113" y="4773970"/>
            <a:ext cx="221739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Assembly code compiled with built-in security flags</a:t>
            </a:r>
          </a:p>
        </p:txBody>
      </p:sp>
      <p:sp>
        <p:nvSpPr>
          <p:cNvPr id="30" name="TextBox 29">
            <a:extLst>
              <a:ext uri="{FF2B5EF4-FFF2-40B4-BE49-F238E27FC236}">
                <a16:creationId xmlns:a16="http://schemas.microsoft.com/office/drawing/2014/main" id="{C3A1B6B8-1416-86F8-47F9-D212D6920DFF}"/>
              </a:ext>
            </a:extLst>
          </p:cNvPr>
          <p:cNvSpPr txBox="1"/>
          <p:nvPr/>
        </p:nvSpPr>
        <p:spPr>
          <a:xfrm>
            <a:off x="9761602" y="4828691"/>
            <a:ext cx="2093282"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Hardened code from our proposed flow</a:t>
            </a:r>
          </a:p>
        </p:txBody>
      </p:sp>
      <p:cxnSp>
        <p:nvCxnSpPr>
          <p:cNvPr id="37" name="Straight Connector 36">
            <a:extLst>
              <a:ext uri="{FF2B5EF4-FFF2-40B4-BE49-F238E27FC236}">
                <a16:creationId xmlns:a16="http://schemas.microsoft.com/office/drawing/2014/main" id="{C62F0468-DE2E-FC92-C677-59FB93D37D79}"/>
              </a:ext>
            </a:extLst>
          </p:cNvPr>
          <p:cNvCxnSpPr>
            <a:cxnSpLocks/>
          </p:cNvCxnSpPr>
          <p:nvPr/>
        </p:nvCxnSpPr>
        <p:spPr>
          <a:xfrm>
            <a:off x="5959110" y="5570651"/>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121038" y="1369537"/>
            <a:ext cx="5796863" cy="5132234"/>
          </a:xfrm>
        </p:spPr>
        <p:txBody>
          <a:bodyPr>
            <a:noAutofit/>
          </a:bodyPr>
          <a:lstStyle/>
          <a:p>
            <a:pPr>
              <a:spcBef>
                <a:spcPts val="0"/>
              </a:spcBef>
              <a:buFont typeface="Arial" panose="020B0604020202020204" pitchFamily="34" charset="0"/>
              <a:buChar char="•"/>
            </a:pPr>
            <a:r>
              <a:rPr lang="en-US" altLang="zh-CN" sz="2000" dirty="0">
                <a:latin typeface="Arial" charset="0"/>
                <a:cs typeface="Arial" charset="0"/>
              </a:rPr>
              <a:t>If the branch condition is bypassed/modified by a Fault Injection the attacker gets access to the security asset in the fall-through branch. </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We harden this by re-implementing same logic using different instructions such that security asset is not in the fall-through branch.</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Similarly other hardening rules can be implemented and added to the compiler, including the existing hardening standards. </a:t>
            </a:r>
            <a:br>
              <a:rPr lang="en-US" altLang="zh-CN" sz="2000" dirty="0">
                <a:latin typeface="Arial" charset="0"/>
                <a:cs typeface="Arial" charset="0"/>
              </a:rPr>
            </a:br>
            <a:endParaRPr lang="en-US" altLang="zh-CN" sz="2000" dirty="0">
              <a:latin typeface="Arial" charset="0"/>
              <a:cs typeface="Arial" charset="0"/>
            </a:endParaRPr>
          </a:p>
          <a:p>
            <a:pPr>
              <a:spcBef>
                <a:spcPts val="0"/>
              </a:spcBef>
              <a:buFont typeface="Arial" panose="020B0604020202020204" pitchFamily="34" charset="0"/>
              <a:buChar char="•"/>
            </a:pPr>
            <a:r>
              <a:rPr lang="en-US" altLang="zh-CN" sz="2000" dirty="0">
                <a:latin typeface="Arial" charset="0"/>
                <a:cs typeface="Arial" charset="0"/>
              </a:rPr>
              <a:t>Thus, we create a </a:t>
            </a:r>
            <a:r>
              <a:rPr lang="en-US" altLang="zh-CN" sz="2000" i="1" dirty="0">
                <a:latin typeface="Arial" charset="0"/>
                <a:cs typeface="Arial" charset="0"/>
              </a:rPr>
              <a:t>Security Rule Database </a:t>
            </a:r>
            <a:r>
              <a:rPr lang="en-US" altLang="zh-CN" sz="2000" dirty="0">
                <a:latin typeface="Arial" charset="0"/>
                <a:cs typeface="Arial" charset="0"/>
              </a:rPr>
              <a:t>based on Physical Modeling and Fault Simulations. </a:t>
            </a:r>
          </a:p>
          <a:p>
            <a:pPr>
              <a:lnSpc>
                <a:spcPct val="150000"/>
              </a:lnSpc>
              <a:spcBef>
                <a:spcPts val="0"/>
              </a:spcBef>
              <a:buFont typeface="Arial" panose="020B0604020202020204" pitchFamily="34" charset="0"/>
              <a:buChar char="•"/>
            </a:pPr>
            <a:endParaRPr lang="en-US" altLang="zh-CN" sz="2000" dirty="0">
              <a:latin typeface="Arial" charset="0"/>
              <a:cs typeface="Arial" charset="0"/>
            </a:endParaRPr>
          </a:p>
          <a:p>
            <a:pPr>
              <a:lnSpc>
                <a:spcPct val="150000"/>
              </a:lnSpc>
              <a:spcBef>
                <a:spcPts val="0"/>
              </a:spcBef>
              <a:buFont typeface="Arial" panose="020B0604020202020204" pitchFamily="34" charset="0"/>
              <a:buChar char="•"/>
            </a:pPr>
            <a:endParaRPr lang="en-US" altLang="zh-CN" sz="1800" b="0" dirty="0">
              <a:latin typeface="Arial" charset="0"/>
              <a:cs typeface="Arial" charset="0"/>
            </a:endParaRPr>
          </a:p>
        </p:txBody>
      </p:sp>
      <p:sp>
        <p:nvSpPr>
          <p:cNvPr id="3" name="TextBox 2">
            <a:extLst>
              <a:ext uri="{FF2B5EF4-FFF2-40B4-BE49-F238E27FC236}">
                <a16:creationId xmlns:a16="http://schemas.microsoft.com/office/drawing/2014/main" id="{3AEAB6E7-A585-ED37-D897-43BF5E754B64}"/>
              </a:ext>
            </a:extLst>
          </p:cNvPr>
          <p:cNvSpPr txBox="1"/>
          <p:nvPr/>
        </p:nvSpPr>
        <p:spPr>
          <a:xfrm>
            <a:off x="241224" y="756493"/>
            <a:ext cx="5776966" cy="40011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000" dirty="0">
                <a:latin typeface="Tahoma" panose="020B0604030504040204" pitchFamily="34" charset="0"/>
                <a:ea typeface="Tahoma" panose="020B0604030504040204" pitchFamily="34" charset="0"/>
                <a:cs typeface="Tahoma" panose="020B0604030504040204" pitchFamily="34" charset="0"/>
              </a:rPr>
              <a:t>Compiler Hardening Example – Branch Hardening</a:t>
            </a:r>
            <a:endParaRPr lang="en-US" sz="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itle 1">
            <a:extLst>
              <a:ext uri="{FF2B5EF4-FFF2-40B4-BE49-F238E27FC236}">
                <a16:creationId xmlns:a16="http://schemas.microsoft.com/office/drawing/2014/main" id="{743D5AB2-2814-9536-75F6-AFA11AC8C296}"/>
              </a:ext>
            </a:extLst>
          </p:cNvPr>
          <p:cNvSpPr txBox="1">
            <a:spLocks/>
          </p:cNvSpPr>
          <p:nvPr/>
        </p:nvSpPr>
        <p:spPr>
          <a:xfrm>
            <a:off x="118534" y="193934"/>
            <a:ext cx="11954933"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25F98"/>
                </a:solidFill>
                <a:effectLst/>
                <a:uLnTx/>
                <a:uFillTx/>
                <a:latin typeface="+mj-lt"/>
                <a:cs typeface="Arial"/>
                <a:sym typeface="Gill Sans Light"/>
              </a:rPr>
              <a:t>Task 2 : </a:t>
            </a:r>
            <a:r>
              <a:rPr lang="en-US" sz="3200" b="0" kern="0" dirty="0">
                <a:solidFill>
                  <a:srgbClr val="225F98"/>
                </a:solidFill>
                <a:latin typeface="+mj-lt"/>
              </a:rPr>
              <a:t>Compiler Development</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 (</a:t>
            </a:r>
            <a:r>
              <a:rPr kumimoji="0" lang="en-US" sz="3200" b="0" i="0" u="none" strike="noStrike" kern="0" cap="none" spc="0" normalizeH="0" baseline="0" noProof="0" dirty="0">
                <a:ln>
                  <a:noFill/>
                </a:ln>
                <a:solidFill>
                  <a:srgbClr val="00B050"/>
                </a:solidFill>
                <a:effectLst/>
                <a:uLnTx/>
                <a:uFillTx/>
                <a:latin typeface="+mj-lt"/>
                <a:cs typeface="Arial"/>
                <a:sym typeface="Gill Sans Light"/>
              </a:rPr>
              <a:t>In Progress</a:t>
            </a:r>
            <a:r>
              <a:rPr kumimoji="0" lang="en-US" sz="3200" b="0" i="0" u="none" strike="noStrike" kern="0" cap="none" spc="0" normalizeH="0" baseline="0" noProof="0" dirty="0">
                <a:ln>
                  <a:noFill/>
                </a:ln>
                <a:solidFill>
                  <a:srgbClr val="225F98"/>
                </a:solidFill>
                <a:effectLst/>
                <a:uLnTx/>
                <a:uFillTx/>
                <a:latin typeface="+mj-lt"/>
                <a:cs typeface="Arial"/>
                <a:sym typeface="Gill Sans Light"/>
              </a:rPr>
              <a:t>)</a:t>
            </a:r>
          </a:p>
        </p:txBody>
      </p:sp>
    </p:spTree>
    <p:extLst>
      <p:ext uri="{BB962C8B-B14F-4D97-AF65-F5344CB8AC3E}">
        <p14:creationId xmlns:p14="http://schemas.microsoft.com/office/powerpoint/2010/main" val="383786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A2EEF-CC0A-4C85-6494-2E6DA9AB07C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85A9FAF-A4A8-70E3-30C6-18C46859C55B}"/>
              </a:ext>
            </a:extLst>
          </p:cNvPr>
          <p:cNvSpPr>
            <a:spLocks noGrp="1"/>
          </p:cNvSpPr>
          <p:nvPr>
            <p:ph type="subTitle" idx="1"/>
          </p:nvPr>
        </p:nvSpPr>
        <p:spPr>
          <a:xfrm>
            <a:off x="6821424" y="5952744"/>
            <a:ext cx="4572000" cy="332399"/>
          </a:xfrm>
        </p:spPr>
        <p:txBody>
          <a:bodyPr/>
          <a:lstStyle/>
          <a:p>
            <a:endParaRPr lang="en-US" dirty="0">
              <a:solidFill>
                <a:srgbClr val="225F98"/>
              </a:solidFill>
            </a:endParaRPr>
          </a:p>
        </p:txBody>
      </p:sp>
      <p:sp>
        <p:nvSpPr>
          <p:cNvPr id="4" name="Slide Number Placeholder 3">
            <a:extLst>
              <a:ext uri="{FF2B5EF4-FFF2-40B4-BE49-F238E27FC236}">
                <a16:creationId xmlns:a16="http://schemas.microsoft.com/office/drawing/2014/main" id="{ABD6040D-2CFF-232A-6D2D-E08B3BCD8D9D}"/>
              </a:ext>
            </a:extLst>
          </p:cNvPr>
          <p:cNvSpPr>
            <a:spLocks noGrp="1"/>
          </p:cNvSpPr>
          <p:nvPr>
            <p:ph type="sldNum" sz="quarter" idx="11"/>
          </p:nvPr>
        </p:nvSpPr>
        <p:spPr/>
        <p:txBody>
          <a:bodyPr/>
          <a:lstStyle/>
          <a:p>
            <a:fld id="{23B2D0D0-7CC3-49AC-87EA-E4809F9E013C}" type="slidenum">
              <a:rPr lang="en-US" smtClean="0"/>
              <a:pPr/>
              <a:t>2</a:t>
            </a:fld>
            <a:endParaRPr lang="en-US" dirty="0"/>
          </a:p>
        </p:txBody>
      </p:sp>
      <p:sp>
        <p:nvSpPr>
          <p:cNvPr id="7" name="Title 1">
            <a:extLst>
              <a:ext uri="{FF2B5EF4-FFF2-40B4-BE49-F238E27FC236}">
                <a16:creationId xmlns:a16="http://schemas.microsoft.com/office/drawing/2014/main" id="{28B696ED-988C-D273-613C-1E9B2FC939BF}"/>
              </a:ext>
            </a:extLst>
          </p:cNvPr>
          <p:cNvSpPr txBox="1">
            <a:spLocks/>
          </p:cNvSpPr>
          <p:nvPr/>
        </p:nvSpPr>
        <p:spPr>
          <a:xfrm>
            <a:off x="502920" y="591906"/>
            <a:ext cx="11274552" cy="4905376"/>
          </a:xfrm>
          <a:prstGeom prst="rect">
            <a:avLst/>
          </a:prstGeom>
        </p:spPr>
        <p:txBody>
          <a:bodyPr vert="horz" lIns="91440" tIns="45720" rIns="91440" bIns="45720" rtlCol="0" anchor="ctr" anchorCtr="0">
            <a:normAutofit fontScale="67500" lnSpcReduction="20000"/>
          </a:bodyPr>
          <a:lstStyle>
            <a:lvl1pPr algn="l" defTabSz="914400" rtl="0" eaLnBrk="1" latinLnBrk="0" hangingPunct="1">
              <a:lnSpc>
                <a:spcPct val="90000"/>
              </a:lnSpc>
              <a:spcBef>
                <a:spcPct val="0"/>
              </a:spcBef>
              <a:buNone/>
              <a:defRPr sz="6000" kern="1200">
                <a:solidFill>
                  <a:srgbClr val="225F98"/>
                </a:solidFill>
                <a:latin typeface="+mj-lt"/>
                <a:ea typeface="+mj-ea"/>
                <a:cs typeface="+mj-cs"/>
              </a:defRPr>
            </a:lvl1pPr>
          </a:lstStyle>
          <a:p>
            <a:pPr algn="ctr">
              <a:lnSpc>
                <a:spcPct val="120000"/>
              </a:lnSpc>
            </a:pPr>
            <a:r>
              <a:rPr lang="en-US" sz="8000" dirty="0"/>
              <a:t>PASS: Physically-aware Secure Software Execution</a:t>
            </a:r>
            <a:endParaRPr lang="en-US" sz="11700" dirty="0"/>
          </a:p>
          <a:p>
            <a:pPr algn="ctr">
              <a:lnSpc>
                <a:spcPct val="120000"/>
              </a:lnSpc>
            </a:pPr>
            <a:r>
              <a:rPr lang="en-US" sz="5300" dirty="0"/>
              <a:t>Annual Review</a:t>
            </a:r>
          </a:p>
          <a:p>
            <a:pPr algn="ctr">
              <a:lnSpc>
                <a:spcPct val="120000"/>
              </a:lnSpc>
            </a:pPr>
            <a:br>
              <a:rPr lang="en-US" dirty="0"/>
            </a:br>
            <a:br>
              <a:rPr lang="en-US" sz="2700" dirty="0"/>
            </a:br>
            <a:r>
              <a:rPr lang="en-US" sz="3600" dirty="0"/>
              <a:t>Dr. Mark Tehranipoor (PI) and Dr. </a:t>
            </a:r>
            <a:r>
              <a:rPr lang="en-US" sz="3600" dirty="0" err="1"/>
              <a:t>Farimah</a:t>
            </a:r>
            <a:r>
              <a:rPr lang="en-US" sz="3600" dirty="0"/>
              <a:t> </a:t>
            </a:r>
            <a:r>
              <a:rPr lang="en-US" sz="3600" dirty="0" err="1"/>
              <a:t>Farahmandi</a:t>
            </a:r>
            <a:r>
              <a:rPr lang="en-US" sz="3600" dirty="0"/>
              <a:t> (Co-PI)</a:t>
            </a:r>
            <a:br>
              <a:rPr lang="en-US" sz="3600" dirty="0"/>
            </a:br>
            <a:r>
              <a:rPr lang="en-US" sz="3000" i="1" dirty="0"/>
              <a:t>{</a:t>
            </a:r>
            <a:r>
              <a:rPr lang="en-US" sz="3000" i="1" dirty="0" err="1"/>
              <a:t>tehranipoor</a:t>
            </a:r>
            <a:r>
              <a:rPr lang="en-US" sz="3000" i="1" dirty="0"/>
              <a:t>, </a:t>
            </a:r>
            <a:r>
              <a:rPr lang="en-US" sz="3000" i="1" dirty="0" err="1"/>
              <a:t>farimah</a:t>
            </a:r>
            <a:r>
              <a:rPr lang="en-US" sz="3000" i="1" dirty="0"/>
              <a:t>} @ece.ufl.edu</a:t>
            </a:r>
            <a:br>
              <a:rPr lang="en-US" sz="3600" dirty="0"/>
            </a:br>
            <a:r>
              <a:rPr lang="en-US" sz="3600" dirty="0"/>
              <a:t>ECE Dept, University of Florida</a:t>
            </a:r>
            <a:br>
              <a:rPr lang="en-US" sz="3600" dirty="0"/>
            </a:br>
            <a:r>
              <a:rPr lang="en-US" sz="3600" dirty="0"/>
              <a:t>Date : June 26, 2025</a:t>
            </a:r>
            <a:endParaRPr lang="en-US" sz="2700" dirty="0"/>
          </a:p>
        </p:txBody>
      </p:sp>
      <p:sp>
        <p:nvSpPr>
          <p:cNvPr id="8" name="Footer Placeholder 7">
            <a:extLst>
              <a:ext uri="{FF2B5EF4-FFF2-40B4-BE49-F238E27FC236}">
                <a16:creationId xmlns:a16="http://schemas.microsoft.com/office/drawing/2014/main" id="{4734F705-2057-1EB6-C820-DB11853D8A85}"/>
              </a:ext>
            </a:extLst>
          </p:cNvPr>
          <p:cNvSpPr>
            <a:spLocks noGrp="1"/>
          </p:cNvSpPr>
          <p:nvPr>
            <p:ph type="ftr" sz="quarter" idx="10"/>
          </p:nvPr>
        </p:nvSpPr>
        <p:spPr>
          <a:xfrm>
            <a:off x="7662672" y="6355080"/>
            <a:ext cx="3657600" cy="365125"/>
          </a:xfrm>
        </p:spPr>
        <p:txBody>
          <a:bodyPr/>
          <a:lstStyle/>
          <a:p>
            <a:r>
              <a:rPr lang="en-US" dirty="0"/>
              <a:t>Task 3315.001</a:t>
            </a:r>
          </a:p>
        </p:txBody>
      </p:sp>
    </p:spTree>
    <p:extLst>
      <p:ext uri="{BB962C8B-B14F-4D97-AF65-F5344CB8AC3E}">
        <p14:creationId xmlns:p14="http://schemas.microsoft.com/office/powerpoint/2010/main" val="3340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D372E-76E3-E6CD-F9B8-86DD0BF4BD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72AE7-D045-BF55-7EFC-6BC51CB15FF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54521F6-217A-F98E-A6C1-6C42B06FB8A8}"/>
              </a:ext>
            </a:extLst>
          </p:cNvPr>
          <p:cNvSpPr>
            <a:spLocks noGrp="1"/>
          </p:cNvSpPr>
          <p:nvPr>
            <p:ph idx="1"/>
          </p:nvPr>
        </p:nvSpPr>
        <p:spPr/>
        <p:txBody>
          <a:bodyPr>
            <a:normAutofit fontScale="70000" lnSpcReduction="20000"/>
          </a:bodyPr>
          <a:lstStyle/>
          <a:p>
            <a:pPr algn="l">
              <a:lnSpc>
                <a:spcPct val="120000"/>
              </a:lnSpc>
            </a:pPr>
            <a:r>
              <a:rPr lang="en-US" sz="2800" b="0" i="0" u="none" strike="noStrike" baseline="0" dirty="0">
                <a:cs typeface="Arial" panose="020B0604020202020204" pitchFamily="34" charset="0"/>
              </a:rPr>
              <a:t>We proposed a novel hardening flow that allows to address Fault </a:t>
            </a:r>
            <a:r>
              <a:rPr lang="en-US" sz="2800" dirty="0">
                <a:cs typeface="Arial" panose="020B0604020202020204" pitchFamily="34" charset="0"/>
              </a:rPr>
              <a:t>I</a:t>
            </a:r>
            <a:r>
              <a:rPr lang="en-US" sz="2800" b="0" i="0" u="none" strike="noStrike" baseline="0" dirty="0">
                <a:cs typeface="Arial" panose="020B0604020202020204" pitchFamily="34" charset="0"/>
              </a:rPr>
              <a:t>njection Vulnerabilities at the software compilation stage. </a:t>
            </a:r>
          </a:p>
          <a:p>
            <a:pPr algn="l">
              <a:lnSpc>
                <a:spcPct val="120000"/>
              </a:lnSpc>
            </a:pPr>
            <a:r>
              <a:rPr lang="en-US" sz="2800" b="0" i="0" u="none" strike="noStrike" baseline="0" dirty="0">
                <a:cs typeface="Arial" panose="020B0604020202020204" pitchFamily="34" charset="0"/>
              </a:rPr>
              <a:t>Our approach models Fault-Injection </a:t>
            </a:r>
            <a:r>
              <a:rPr lang="en-US" sz="2800" dirty="0">
                <a:cs typeface="Arial" panose="020B0604020202020204" pitchFamily="34" charset="0"/>
              </a:rPr>
              <a:t>A</a:t>
            </a:r>
            <a:r>
              <a:rPr lang="en-US" sz="2800" b="0" i="0" u="none" strike="noStrike" baseline="0" dirty="0">
                <a:cs typeface="Arial" panose="020B0604020202020204" pitchFamily="34" charset="0"/>
              </a:rPr>
              <a:t>ttacks based on physical design characteristics, facilitating secure software compilations with low-cost and effective </a:t>
            </a:r>
            <a:r>
              <a:rPr lang="en-US" sz="2800" b="0" i="0" u="sng" strike="noStrike" baseline="0" dirty="0">
                <a:cs typeface="Arial" panose="020B0604020202020204" pitchFamily="34" charset="0"/>
              </a:rPr>
              <a:t>physically-aware hardening techniques</a:t>
            </a:r>
            <a:r>
              <a:rPr lang="en-US" sz="2800" b="0" i="0" u="none" strike="noStrike" baseline="0" dirty="0">
                <a:cs typeface="Arial" panose="020B0604020202020204" pitchFamily="34" charset="0"/>
              </a:rPr>
              <a:t>.</a:t>
            </a:r>
            <a:endParaRPr lang="en-US" sz="2800" dirty="0">
              <a:cs typeface="Arial" panose="020B0604020202020204" pitchFamily="34" charset="0"/>
            </a:endParaRPr>
          </a:p>
          <a:p>
            <a:pPr algn="l">
              <a:lnSpc>
                <a:spcPct val="120000"/>
              </a:lnSpc>
            </a:pPr>
            <a:r>
              <a:rPr lang="en-US" sz="2800" b="0" i="0" u="none" strike="noStrike" baseline="0" dirty="0">
                <a:cs typeface="Arial" panose="020B0604020202020204" pitchFamily="34" charset="0"/>
              </a:rPr>
              <a:t>We demonstrated that a critical conditional branch in a password-checking application could be protected against laser fault-injection attacks by reorganizing the assembly instructions during the compilation stage</a:t>
            </a:r>
            <a:r>
              <a:rPr lang="en-US" sz="2800" b="0" i="0" u="none" strike="noStrike" baseline="0" dirty="0"/>
              <a:t>.</a:t>
            </a:r>
            <a:br>
              <a:rPr lang="en-US" sz="2800" b="0" i="0" u="none" strike="noStrike" baseline="0" dirty="0"/>
            </a:br>
            <a:endParaRPr lang="en-US" altLang="zh-CN" sz="2800" b="1" u="sng" dirty="0">
              <a:cs typeface="Arial"/>
            </a:endParaRPr>
          </a:p>
          <a:p>
            <a:pPr>
              <a:lnSpc>
                <a:spcPct val="120000"/>
              </a:lnSpc>
            </a:pPr>
            <a:r>
              <a:rPr lang="en-US" dirty="0"/>
              <a:t>Year 1 Deliverable : On track</a:t>
            </a:r>
          </a:p>
          <a:p>
            <a:pPr>
              <a:lnSpc>
                <a:spcPct val="120000"/>
              </a:lnSpc>
            </a:pPr>
            <a:r>
              <a:rPr lang="en-US" dirty="0"/>
              <a:t>Addressing problems and updating directions via meetings:</a:t>
            </a:r>
          </a:p>
          <a:p>
            <a:pPr lvl="1">
              <a:lnSpc>
                <a:spcPct val="120000"/>
              </a:lnSpc>
            </a:pPr>
            <a:r>
              <a:rPr lang="en-US" dirty="0"/>
              <a:t>Among PI, Co-PI, and Student</a:t>
            </a:r>
          </a:p>
          <a:p>
            <a:pPr lvl="1">
              <a:lnSpc>
                <a:spcPct val="120000"/>
              </a:lnSpc>
            </a:pPr>
            <a:r>
              <a:rPr lang="en-US" dirty="0"/>
              <a:t>Feedback from Industrial personnel as well (In progress)</a:t>
            </a:r>
          </a:p>
        </p:txBody>
      </p:sp>
      <p:sp>
        <p:nvSpPr>
          <p:cNvPr id="4" name="Footer Placeholder 3">
            <a:extLst>
              <a:ext uri="{FF2B5EF4-FFF2-40B4-BE49-F238E27FC236}">
                <a16:creationId xmlns:a16="http://schemas.microsoft.com/office/drawing/2014/main" id="{A1BD7525-9712-3E15-9BB3-0A8C2E4FB828}"/>
              </a:ext>
            </a:extLst>
          </p:cNvPr>
          <p:cNvSpPr>
            <a:spLocks noGrp="1"/>
          </p:cNvSpPr>
          <p:nvPr>
            <p:ph type="ftr" sz="quarter" idx="12"/>
          </p:nvPr>
        </p:nvSpPr>
        <p:spPr/>
        <p:txBody>
          <a:bodyPr/>
          <a:lstStyle/>
          <a:p>
            <a:r>
              <a:rPr lang="en-US"/>
              <a:t>SRC Select Disclosure / SRC Confidential</a:t>
            </a:r>
          </a:p>
        </p:txBody>
      </p:sp>
    </p:spTree>
    <p:extLst>
      <p:ext uri="{BB962C8B-B14F-4D97-AF65-F5344CB8AC3E}">
        <p14:creationId xmlns:p14="http://schemas.microsoft.com/office/powerpoint/2010/main" val="4287204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2945-95CA-B616-1465-2D2EB4F09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6A41D-F44A-7053-D27B-A8F78C39EAA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A19B23BC-7088-A5EB-2710-8314DE1846B3}"/>
              </a:ext>
            </a:extLst>
          </p:cNvPr>
          <p:cNvSpPr>
            <a:spLocks noGrp="1"/>
          </p:cNvSpPr>
          <p:nvPr>
            <p:ph idx="1"/>
          </p:nvPr>
        </p:nvSpPr>
        <p:spPr/>
        <p:txBody>
          <a:bodyPr>
            <a:normAutofit/>
          </a:bodyPr>
          <a:lstStyle/>
          <a:p>
            <a:pPr algn="l">
              <a:lnSpc>
                <a:spcPct val="150000"/>
              </a:lnSpc>
            </a:pPr>
            <a:r>
              <a:rPr lang="en-US" sz="2800" dirty="0">
                <a:cs typeface="Arial" panose="020B0604020202020204" pitchFamily="34" charset="0"/>
              </a:rPr>
              <a:t>I</a:t>
            </a:r>
            <a:r>
              <a:rPr lang="en-US" sz="2800" b="0" i="0" u="none" strike="noStrike" baseline="0" dirty="0">
                <a:cs typeface="Arial" panose="020B0604020202020204" pitchFamily="34" charset="0"/>
              </a:rPr>
              <a:t>mprove the precision of our current modeling of Laser </a:t>
            </a:r>
            <a:r>
              <a:rPr lang="en-US" sz="2800" dirty="0">
                <a:cs typeface="Arial" panose="020B0604020202020204" pitchFamily="34" charset="0"/>
              </a:rPr>
              <a:t>F</a:t>
            </a:r>
            <a:r>
              <a:rPr lang="en-US" sz="2800" b="0" i="0" u="none" strike="noStrike" baseline="0" dirty="0">
                <a:cs typeface="Arial" panose="020B0604020202020204" pitchFamily="34" charset="0"/>
              </a:rPr>
              <a:t>ault </a:t>
            </a:r>
            <a:r>
              <a:rPr lang="en-US" sz="2800" dirty="0">
                <a:cs typeface="Arial" panose="020B0604020202020204" pitchFamily="34" charset="0"/>
              </a:rPr>
              <a:t>I</a:t>
            </a:r>
            <a:r>
              <a:rPr lang="en-US" sz="2800" b="0" i="0" u="none" strike="noStrike" baseline="0" dirty="0">
                <a:cs typeface="Arial" panose="020B0604020202020204" pitchFamily="34" charset="0"/>
              </a:rPr>
              <a:t>njection</a:t>
            </a:r>
          </a:p>
          <a:p>
            <a:pPr>
              <a:lnSpc>
                <a:spcPct val="150000"/>
              </a:lnSpc>
            </a:pPr>
            <a:r>
              <a:rPr lang="en-US" dirty="0"/>
              <a:t>Submit upcoming deliverable for next year</a:t>
            </a:r>
          </a:p>
          <a:p>
            <a:pPr lvl="1">
              <a:lnSpc>
                <a:spcPct val="100000"/>
              </a:lnSpc>
            </a:pPr>
            <a:r>
              <a:rPr lang="en-US" dirty="0">
                <a:cs typeface="Arial" panose="020B0604020202020204" pitchFamily="34" charset="0"/>
              </a:rPr>
              <a:t>M</a:t>
            </a:r>
            <a:r>
              <a:rPr lang="en-US" b="0" i="0" u="none" strike="noStrike" baseline="0" dirty="0">
                <a:cs typeface="Arial" panose="020B0604020202020204" pitchFamily="34" charset="0"/>
              </a:rPr>
              <a:t>odel other categories of physical attacks such as clock/voltage glitching and side-channel attacks</a:t>
            </a:r>
          </a:p>
          <a:p>
            <a:pPr lvl="1">
              <a:lnSpc>
                <a:spcPct val="150000"/>
              </a:lnSpc>
            </a:pPr>
            <a:r>
              <a:rPr lang="en-US" b="0" i="0" u="none" strike="noStrike" baseline="0" dirty="0">
                <a:cs typeface="Arial" panose="020B0604020202020204" pitchFamily="34" charset="0"/>
              </a:rPr>
              <a:t>Extend the hardening database for this physically-aware compiler.</a:t>
            </a:r>
            <a:endParaRPr lang="en-US" altLang="zh-CN" b="1" u="sng" dirty="0">
              <a:cs typeface="Arial" panose="020B0604020202020204" pitchFamily="34" charset="0"/>
            </a:endParaRPr>
          </a:p>
          <a:p>
            <a:pPr>
              <a:lnSpc>
                <a:spcPct val="150000"/>
              </a:lnSpc>
            </a:pPr>
            <a:r>
              <a:rPr lang="en-US" dirty="0"/>
              <a:t>Meeting w/ Industrial liaisons for thorough technical review</a:t>
            </a:r>
          </a:p>
          <a:p>
            <a:pPr lvl="1"/>
            <a:r>
              <a:rPr lang="en-US" dirty="0"/>
              <a:t>Updating research directions based on the feedback</a:t>
            </a:r>
          </a:p>
        </p:txBody>
      </p:sp>
      <p:sp>
        <p:nvSpPr>
          <p:cNvPr id="4" name="Footer Placeholder 3">
            <a:extLst>
              <a:ext uri="{FF2B5EF4-FFF2-40B4-BE49-F238E27FC236}">
                <a16:creationId xmlns:a16="http://schemas.microsoft.com/office/drawing/2014/main" id="{E1677F80-80DC-9434-B4FE-DE355CFE60F5}"/>
              </a:ext>
            </a:extLst>
          </p:cNvPr>
          <p:cNvSpPr>
            <a:spLocks noGrp="1"/>
          </p:cNvSpPr>
          <p:nvPr>
            <p:ph type="ftr" sz="quarter" idx="12"/>
          </p:nvPr>
        </p:nvSpPr>
        <p:spPr/>
        <p:txBody>
          <a:bodyPr/>
          <a:lstStyle/>
          <a:p>
            <a:r>
              <a:rPr lang="en-US"/>
              <a:t>SRC Select Disclosure / SRC Confidential</a:t>
            </a:r>
          </a:p>
        </p:txBody>
      </p:sp>
    </p:spTree>
    <p:extLst>
      <p:ext uri="{BB962C8B-B14F-4D97-AF65-F5344CB8AC3E}">
        <p14:creationId xmlns:p14="http://schemas.microsoft.com/office/powerpoint/2010/main" val="598697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93E3F-C760-7094-F9DE-FAFFE5857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2F78A-99B6-152D-ABD6-87BCDD161C1F}"/>
              </a:ext>
            </a:extLst>
          </p:cNvPr>
          <p:cNvSpPr>
            <a:spLocks noGrp="1"/>
          </p:cNvSpPr>
          <p:nvPr>
            <p:ph type="title"/>
          </p:nvPr>
        </p:nvSpPr>
        <p:spPr>
          <a:xfrm>
            <a:off x="381000" y="286131"/>
            <a:ext cx="11430000" cy="640080"/>
          </a:xfrm>
        </p:spPr>
        <p:txBody>
          <a:bodyPr/>
          <a:lstStyle/>
          <a:p>
            <a:r>
              <a:rPr lang="en-US" dirty="0"/>
              <a:t>Acknowledgement</a:t>
            </a:r>
          </a:p>
        </p:txBody>
      </p:sp>
      <p:sp>
        <p:nvSpPr>
          <p:cNvPr id="3" name="Content Placeholder 2">
            <a:extLst>
              <a:ext uri="{FF2B5EF4-FFF2-40B4-BE49-F238E27FC236}">
                <a16:creationId xmlns:a16="http://schemas.microsoft.com/office/drawing/2014/main" id="{F1F0B8E9-2254-839C-C536-2EA7AC56E3DF}"/>
              </a:ext>
            </a:extLst>
          </p:cNvPr>
          <p:cNvSpPr>
            <a:spLocks noGrp="1"/>
          </p:cNvSpPr>
          <p:nvPr>
            <p:ph idx="1"/>
          </p:nvPr>
        </p:nvSpPr>
        <p:spPr>
          <a:xfrm>
            <a:off x="361951" y="926211"/>
            <a:ext cx="11639549" cy="5274564"/>
          </a:xfrm>
        </p:spPr>
        <p:txBody>
          <a:bodyPr>
            <a:noAutofit/>
          </a:bodyPr>
          <a:lstStyle/>
          <a:p>
            <a:pPr algn="l">
              <a:lnSpc>
                <a:spcPct val="100000"/>
              </a:lnSpc>
            </a:pPr>
            <a:r>
              <a:rPr lang="en-US" sz="2000" b="1" dirty="0">
                <a:cs typeface="Arial" panose="020B0604020202020204" pitchFamily="34" charset="0"/>
              </a:rPr>
              <a:t>Sources of Funding</a:t>
            </a:r>
          </a:p>
          <a:p>
            <a:pPr lvl="1">
              <a:lnSpc>
                <a:spcPct val="100000"/>
              </a:lnSpc>
            </a:pPr>
            <a:r>
              <a:rPr lang="en-US" sz="2000" kern="0" dirty="0">
                <a:ea typeface="ＭＳ Ｐゴシック" pitchFamily="-65" charset="-128"/>
                <a:cs typeface="Arial" pitchFamily="34" charset="0"/>
              </a:rPr>
              <a:t>This project has been made possible by the funding provided by </a:t>
            </a:r>
            <a:r>
              <a:rPr lang="en-US" sz="2000" b="1" kern="0" dirty="0">
                <a:ea typeface="ＭＳ Ｐゴシック" pitchFamily="-65" charset="-128"/>
                <a:cs typeface="Arial" pitchFamily="34" charset="0"/>
              </a:rPr>
              <a:t>SRC (GRC #3315)</a:t>
            </a:r>
          </a:p>
          <a:p>
            <a:pPr>
              <a:lnSpc>
                <a:spcPct val="100000"/>
              </a:lnSpc>
            </a:pPr>
            <a:r>
              <a:rPr lang="en-US" sz="2000" b="1" dirty="0"/>
              <a:t>Facilities </a:t>
            </a:r>
          </a:p>
          <a:p>
            <a:pPr lvl="1">
              <a:lnSpc>
                <a:spcPct val="100000"/>
              </a:lnSpc>
            </a:pPr>
            <a:r>
              <a:rPr lang="en-US" sz="2000" kern="0" dirty="0">
                <a:ea typeface="ＭＳ Ｐゴシック" pitchFamily="-65" charset="-128"/>
                <a:cs typeface="Arial" pitchFamily="34" charset="0"/>
              </a:rPr>
              <a:t>This project is also supported by the resources and facilities provided by Florida Institute of Cyber Security at the </a:t>
            </a:r>
            <a:r>
              <a:rPr lang="en-US" sz="2000" dirty="0">
                <a:cs typeface="Arial" panose="020B0604020202020204" pitchFamily="34" charset="0"/>
              </a:rPr>
              <a:t>University of Florida</a:t>
            </a:r>
            <a:endParaRPr lang="en-US" altLang="zh-CN" sz="2000" b="1" u="sng" dirty="0">
              <a:cs typeface="Arial" panose="020B0604020202020204" pitchFamily="34" charset="0"/>
            </a:endParaRPr>
          </a:p>
          <a:p>
            <a:pPr>
              <a:lnSpc>
                <a:spcPct val="100000"/>
              </a:lnSpc>
            </a:pPr>
            <a:r>
              <a:rPr lang="en-US" sz="2000" b="1" dirty="0"/>
              <a:t>Key people</a:t>
            </a:r>
          </a:p>
          <a:p>
            <a:pPr lvl="1">
              <a:lnSpc>
                <a:spcPct val="100000"/>
              </a:lnSpc>
            </a:pPr>
            <a:r>
              <a:rPr lang="en-US" sz="2000" kern="0" dirty="0">
                <a:ea typeface="ＭＳ Ｐゴシック" pitchFamily="-65" charset="-128"/>
                <a:cs typeface="Arial" pitchFamily="34" charset="0"/>
              </a:rPr>
              <a:t>We also want to share our deepest gratitude for Dr Mark Tehranipoor and Dr </a:t>
            </a:r>
            <a:r>
              <a:rPr lang="en-US" sz="2000" kern="0" dirty="0" err="1">
                <a:ea typeface="ＭＳ Ｐゴシック" pitchFamily="-65" charset="-128"/>
                <a:cs typeface="Arial" pitchFamily="34" charset="0"/>
              </a:rPr>
              <a:t>Farimah</a:t>
            </a:r>
            <a:r>
              <a:rPr lang="en-US" sz="2000" kern="0" dirty="0">
                <a:ea typeface="ＭＳ Ｐゴシック" pitchFamily="-65" charset="-128"/>
                <a:cs typeface="Arial" pitchFamily="34" charset="0"/>
              </a:rPr>
              <a:t> </a:t>
            </a:r>
            <a:r>
              <a:rPr lang="en-US" sz="2000" kern="0" dirty="0" err="1">
                <a:ea typeface="ＭＳ Ｐゴシック" pitchFamily="-65" charset="-128"/>
                <a:cs typeface="Arial" pitchFamily="34" charset="0"/>
              </a:rPr>
              <a:t>Farahmandi</a:t>
            </a:r>
            <a:r>
              <a:rPr lang="en-US" sz="2000" kern="0" dirty="0">
                <a:ea typeface="ＭＳ Ｐゴシック" pitchFamily="-65" charset="-128"/>
                <a:cs typeface="Arial" pitchFamily="34" charset="0"/>
              </a:rPr>
              <a:t> for their invaluable advice and Dr Rakibul Hassan for his continuous guidance and support every step of the way. </a:t>
            </a:r>
          </a:p>
          <a:p>
            <a:pPr>
              <a:lnSpc>
                <a:spcPct val="100000"/>
              </a:lnSpc>
            </a:pPr>
            <a:r>
              <a:rPr lang="en-US" sz="2000" b="1" dirty="0"/>
              <a:t>Industry Liaison </a:t>
            </a:r>
          </a:p>
          <a:p>
            <a:pPr lvl="1">
              <a:lnSpc>
                <a:spcPct val="100000"/>
              </a:lnSpc>
            </a:pPr>
            <a:r>
              <a:rPr lang="en-US" sz="2000" dirty="0"/>
              <a:t>We have already reached out or plan to reach out to the following Industry Liaison and want to thank them for their time and effort - Ro </a:t>
            </a:r>
            <a:r>
              <a:rPr lang="en-US" sz="2000" dirty="0" err="1"/>
              <a:t>Cammarota</a:t>
            </a:r>
            <a:r>
              <a:rPr lang="en-US" sz="2000" dirty="0"/>
              <a:t> and Sohrab </a:t>
            </a:r>
            <a:r>
              <a:rPr lang="en-US" sz="2000" dirty="0" err="1"/>
              <a:t>Aftabjahani</a:t>
            </a:r>
            <a:r>
              <a:rPr lang="en-US" sz="2000" dirty="0"/>
              <a:t> (Intel), Doug Gardner and </a:t>
            </a:r>
            <a:r>
              <a:rPr lang="en-US" sz="2000" dirty="0" err="1"/>
              <a:t>Maitreyi</a:t>
            </a:r>
            <a:r>
              <a:rPr lang="en-US" sz="2000" dirty="0"/>
              <a:t> Ashok (Analog Devices), </a:t>
            </a:r>
            <a:r>
              <a:rPr lang="en-US" sz="2000" dirty="0" err="1"/>
              <a:t>Peilin</a:t>
            </a:r>
            <a:r>
              <a:rPr lang="en-US" sz="2000" dirty="0"/>
              <a:t> Song and Nitin </a:t>
            </a:r>
            <a:r>
              <a:rPr lang="en-US" sz="2000" dirty="0" err="1"/>
              <a:t>Pundir</a:t>
            </a:r>
            <a:r>
              <a:rPr lang="en-US" sz="2000" dirty="0"/>
              <a:t> (IBM),  Amitabh Das and Dhwani Mehta (AMD), Harry Chen and </a:t>
            </a:r>
            <a:r>
              <a:rPr lang="en-US" sz="2000" dirty="0">
                <a:solidFill>
                  <a:srgbClr val="002060"/>
                </a:solidFill>
                <a:latin typeface="Tahoma"/>
                <a:cs typeface="Tahoma"/>
              </a:rPr>
              <a:t>Yi-yen Hsieh </a:t>
            </a:r>
            <a:r>
              <a:rPr lang="en-US" sz="2000" dirty="0"/>
              <a:t>(MediaTek)</a:t>
            </a:r>
          </a:p>
        </p:txBody>
      </p:sp>
      <p:sp>
        <p:nvSpPr>
          <p:cNvPr id="4" name="Footer Placeholder 3">
            <a:extLst>
              <a:ext uri="{FF2B5EF4-FFF2-40B4-BE49-F238E27FC236}">
                <a16:creationId xmlns:a16="http://schemas.microsoft.com/office/drawing/2014/main" id="{E5FFBBDA-75C5-5839-A503-5AB8A14EE407}"/>
              </a:ext>
            </a:extLst>
          </p:cNvPr>
          <p:cNvSpPr>
            <a:spLocks noGrp="1"/>
          </p:cNvSpPr>
          <p:nvPr>
            <p:ph type="ftr" sz="quarter" idx="12"/>
          </p:nvPr>
        </p:nvSpPr>
        <p:spPr/>
        <p:txBody>
          <a:bodyPr/>
          <a:lstStyle/>
          <a:p>
            <a:r>
              <a:rPr lang="en-US"/>
              <a:t>SRC Select Disclosure / SRC Confidential</a:t>
            </a:r>
          </a:p>
        </p:txBody>
      </p:sp>
    </p:spTree>
    <p:extLst>
      <p:ext uri="{BB962C8B-B14F-4D97-AF65-F5344CB8AC3E}">
        <p14:creationId xmlns:p14="http://schemas.microsoft.com/office/powerpoint/2010/main" val="958032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DF3F-19E8-EB9E-1AEE-9D9760D69DA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9CE1AAE-9B0B-E6EE-61DF-3280998209CF}"/>
              </a:ext>
            </a:extLst>
          </p:cNvPr>
          <p:cNvSpPr>
            <a:spLocks noGrp="1"/>
          </p:cNvSpPr>
          <p:nvPr>
            <p:ph type="body" idx="1"/>
          </p:nvPr>
        </p:nvSpPr>
        <p:spPr>
          <a:xfrm>
            <a:off x="794935" y="907758"/>
            <a:ext cx="11092265" cy="5792983"/>
          </a:xfrm>
        </p:spPr>
        <p:txBody>
          <a:bodyPr>
            <a:normAutofit fontScale="77500" lnSpcReduction="20000"/>
          </a:bodyPr>
          <a:lstStyle/>
          <a:p>
            <a:pPr>
              <a:lnSpc>
                <a:spcPct val="110000"/>
              </a:lnSpc>
            </a:pPr>
            <a:r>
              <a:rPr lang="en-US" sz="1800" dirty="0">
                <a:solidFill>
                  <a:schemeClr val="tx1"/>
                </a:solidFill>
                <a:latin typeface="Arial" panose="020B0604020202020204" pitchFamily="34" charset="0"/>
                <a:cs typeface="Arial" panose="020B0604020202020204" pitchFamily="34" charset="0"/>
              </a:rPr>
              <a:t>[1] GCC, the GNU Compiler Collection, “Program instrumentation options,” </a:t>
            </a:r>
            <a:r>
              <a:rPr lang="en-US" sz="1800" dirty="0">
                <a:solidFill>
                  <a:schemeClr val="tx1"/>
                </a:solidFill>
                <a:latin typeface="Arial" panose="020B0604020202020204" pitchFamily="34" charset="0"/>
                <a:cs typeface="Arial" panose="020B0604020202020204" pitchFamily="34" charset="0"/>
                <a:hlinkClick r:id="rId3"/>
              </a:rPr>
              <a:t>https://gcc.gnu.org/onlinedocs/gcc/Instrumentation-Options.html</a:t>
            </a:r>
            <a:br>
              <a:rPr lang="en-US" sz="1800" dirty="0">
                <a:solidFill>
                  <a:schemeClr val="tx1"/>
                </a:solidFill>
                <a:latin typeface="Arial" panose="020B0604020202020204" pitchFamily="34" charset="0"/>
                <a:cs typeface="Arial" panose="020B0604020202020204" pitchFamily="34" charset="0"/>
              </a:rPr>
            </a:br>
            <a:br>
              <a:rPr lang="en-US" sz="1800" dirty="0">
                <a:solidFill>
                  <a:schemeClr val="tx1"/>
                </a:solidFill>
                <a:latin typeface="Arial" panose="020B0604020202020204" pitchFamily="34" charset="0"/>
                <a:cs typeface="Arial" panose="020B0604020202020204" pitchFamily="34" charset="0"/>
              </a:rPr>
            </a:br>
            <a:r>
              <a:rPr lang="en-US" sz="1800" dirty="0">
                <a:solidFill>
                  <a:schemeClr val="tx1"/>
                </a:solidFill>
                <a:latin typeface="Arial" panose="020B0604020202020204" pitchFamily="34" charset="0"/>
                <a:cs typeface="Arial" panose="020B0604020202020204" pitchFamily="34" charset="0"/>
              </a:rPr>
              <a:t>[2] N. Moro, A. </a:t>
            </a:r>
            <a:r>
              <a:rPr lang="en-US" sz="1800" dirty="0" err="1">
                <a:solidFill>
                  <a:schemeClr val="tx1"/>
                </a:solidFill>
                <a:latin typeface="Arial" panose="020B0604020202020204" pitchFamily="34" charset="0"/>
                <a:cs typeface="Arial" panose="020B0604020202020204" pitchFamily="34" charset="0"/>
              </a:rPr>
              <a:t>Dehbaoui</a:t>
            </a:r>
            <a:r>
              <a:rPr lang="en-US" sz="1800" dirty="0">
                <a:solidFill>
                  <a:schemeClr val="tx1"/>
                </a:solidFill>
                <a:latin typeface="Arial" panose="020B0604020202020204" pitchFamily="34" charset="0"/>
                <a:cs typeface="Arial" panose="020B0604020202020204" pitchFamily="34" charset="0"/>
              </a:rPr>
              <a:t>, K. </a:t>
            </a:r>
            <a:r>
              <a:rPr lang="en-US" sz="1800" dirty="0" err="1">
                <a:solidFill>
                  <a:schemeClr val="tx1"/>
                </a:solidFill>
                <a:latin typeface="Arial" panose="020B0604020202020204" pitchFamily="34" charset="0"/>
                <a:cs typeface="Arial" panose="020B0604020202020204" pitchFamily="34" charset="0"/>
              </a:rPr>
              <a:t>Heydemann</a:t>
            </a:r>
            <a:r>
              <a:rPr lang="en-US" sz="1800" dirty="0">
                <a:solidFill>
                  <a:schemeClr val="tx1"/>
                </a:solidFill>
                <a:latin typeface="Arial" panose="020B0604020202020204" pitchFamily="34" charset="0"/>
                <a:cs typeface="Arial" panose="020B0604020202020204" pitchFamily="34" charset="0"/>
              </a:rPr>
              <a:t>, B. </a:t>
            </a:r>
            <a:r>
              <a:rPr lang="en-US" sz="1800" dirty="0" err="1">
                <a:solidFill>
                  <a:schemeClr val="tx1"/>
                </a:solidFill>
                <a:latin typeface="Arial" panose="020B0604020202020204" pitchFamily="34" charset="0"/>
                <a:cs typeface="Arial" panose="020B0604020202020204" pitchFamily="34" charset="0"/>
              </a:rPr>
              <a:t>Robisson</a:t>
            </a:r>
            <a:r>
              <a:rPr lang="en-US" sz="1800" dirty="0">
                <a:solidFill>
                  <a:schemeClr val="tx1"/>
                </a:solidFill>
                <a:latin typeface="Arial" panose="020B0604020202020204" pitchFamily="34" charset="0"/>
                <a:cs typeface="Arial" panose="020B0604020202020204" pitchFamily="34" charset="0"/>
              </a:rPr>
              <a:t>, and E. </a:t>
            </a:r>
            <a:r>
              <a:rPr lang="en-US" sz="1800" dirty="0" err="1">
                <a:solidFill>
                  <a:schemeClr val="tx1"/>
                </a:solidFill>
                <a:latin typeface="Arial" panose="020B0604020202020204" pitchFamily="34" charset="0"/>
                <a:cs typeface="Arial" panose="020B0604020202020204" pitchFamily="34" charset="0"/>
              </a:rPr>
              <a:t>Encrenaz</a:t>
            </a:r>
            <a:r>
              <a:rPr lang="en-US" sz="1800" dirty="0">
                <a:solidFill>
                  <a:schemeClr val="tx1"/>
                </a:solidFill>
                <a:latin typeface="Arial" panose="020B0604020202020204" pitchFamily="34" charset="0"/>
                <a:cs typeface="Arial" panose="020B0604020202020204" pitchFamily="34" charset="0"/>
              </a:rPr>
              <a:t>, “Electromagnetic fault injection: Towards a fault model on a 32-bit microcontroller,” in 2013 Workshop on Fault Diagnosis and Tolerance in Cryptography, 2013, pp. 77–88.</a:t>
            </a:r>
          </a:p>
          <a:p>
            <a:pPr>
              <a:lnSpc>
                <a:spcPct val="110000"/>
              </a:lnSpc>
            </a:pPr>
            <a:r>
              <a:rPr lang="en-US" sz="1800" dirty="0">
                <a:solidFill>
                  <a:schemeClr val="tx1"/>
                </a:solidFill>
                <a:latin typeface="Arial" panose="020B0604020202020204" pitchFamily="34" charset="0"/>
                <a:cs typeface="Arial" panose="020B0604020202020204" pitchFamily="34" charset="0"/>
              </a:rPr>
              <a:t>[3] T. M. Corporation, “</a:t>
            </a:r>
            <a:r>
              <a:rPr lang="en-US" sz="1800" dirty="0" err="1">
                <a:solidFill>
                  <a:schemeClr val="tx1"/>
                </a:solidFill>
                <a:latin typeface="Arial" panose="020B0604020202020204" pitchFamily="34" charset="0"/>
                <a:cs typeface="Arial" panose="020B0604020202020204" pitchFamily="34" charset="0"/>
              </a:rPr>
              <a:t>Cve</a:t>
            </a:r>
            <a:r>
              <a:rPr lang="en-US" sz="1800" dirty="0">
                <a:solidFill>
                  <a:schemeClr val="tx1"/>
                </a:solidFill>
                <a:latin typeface="Arial" panose="020B0604020202020204" pitchFamily="34" charset="0"/>
                <a:cs typeface="Arial" panose="020B0604020202020204" pitchFamily="34" charset="0"/>
              </a:rPr>
              <a:t> program mission.” [Online]. Available: </a:t>
            </a:r>
            <a:r>
              <a:rPr lang="en-US" sz="1800" dirty="0">
                <a:solidFill>
                  <a:schemeClr val="tx1"/>
                </a:solidFill>
                <a:latin typeface="Arial" panose="020B0604020202020204" pitchFamily="34" charset="0"/>
                <a:cs typeface="Arial" panose="020B0604020202020204" pitchFamily="34" charset="0"/>
                <a:hlinkClick r:id="rId4"/>
              </a:rPr>
              <a:t>https://www.cve.org</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[4] L. </a:t>
            </a:r>
            <a:r>
              <a:rPr lang="en-US" sz="1800" dirty="0" err="1">
                <a:solidFill>
                  <a:schemeClr val="tx1"/>
                </a:solidFill>
                <a:latin typeface="Arial" panose="020B0604020202020204" pitchFamily="34" charset="0"/>
                <a:cs typeface="Arial" panose="020B0604020202020204" pitchFamily="34" charset="0"/>
              </a:rPr>
              <a:t>Dureuil</a:t>
            </a:r>
            <a:r>
              <a:rPr lang="en-US" sz="1800" dirty="0">
                <a:solidFill>
                  <a:schemeClr val="tx1"/>
                </a:solidFill>
                <a:latin typeface="Arial" panose="020B0604020202020204" pitchFamily="34" charset="0"/>
                <a:cs typeface="Arial" panose="020B0604020202020204" pitchFamily="34" charset="0"/>
              </a:rPr>
              <a:t>, G. </a:t>
            </a:r>
            <a:r>
              <a:rPr lang="en-US" sz="1800" dirty="0" err="1">
                <a:solidFill>
                  <a:schemeClr val="tx1"/>
                </a:solidFill>
                <a:latin typeface="Arial" panose="020B0604020202020204" pitchFamily="34" charset="0"/>
                <a:cs typeface="Arial" panose="020B0604020202020204" pitchFamily="34" charset="0"/>
              </a:rPr>
              <a:t>Petiot</a:t>
            </a:r>
            <a:r>
              <a:rPr lang="en-US" sz="1800" dirty="0">
                <a:solidFill>
                  <a:schemeClr val="tx1"/>
                </a:solidFill>
                <a:latin typeface="Arial" panose="020B0604020202020204" pitchFamily="34" charset="0"/>
                <a:cs typeface="Arial" panose="020B0604020202020204" pitchFamily="34" charset="0"/>
              </a:rPr>
              <a:t>, M.-L. </a:t>
            </a:r>
            <a:r>
              <a:rPr lang="en-US" sz="1800" dirty="0" err="1">
                <a:solidFill>
                  <a:schemeClr val="tx1"/>
                </a:solidFill>
                <a:latin typeface="Arial" panose="020B0604020202020204" pitchFamily="34" charset="0"/>
                <a:cs typeface="Arial" panose="020B0604020202020204" pitchFamily="34" charset="0"/>
              </a:rPr>
              <a:t>Potet</a:t>
            </a:r>
            <a:r>
              <a:rPr lang="en-US" sz="1800" dirty="0">
                <a:solidFill>
                  <a:schemeClr val="tx1"/>
                </a:solidFill>
                <a:latin typeface="Arial" panose="020B0604020202020204" pitchFamily="34" charset="0"/>
                <a:cs typeface="Arial" panose="020B0604020202020204" pitchFamily="34" charset="0"/>
              </a:rPr>
              <a:t>, T.-H. Le, A. </a:t>
            </a:r>
            <a:r>
              <a:rPr lang="en-US" sz="1800" dirty="0" err="1">
                <a:solidFill>
                  <a:schemeClr val="tx1"/>
                </a:solidFill>
                <a:latin typeface="Arial" panose="020B0604020202020204" pitchFamily="34" charset="0"/>
                <a:cs typeface="Arial" panose="020B0604020202020204" pitchFamily="34" charset="0"/>
              </a:rPr>
              <a:t>Crohen</a:t>
            </a:r>
            <a:r>
              <a:rPr lang="en-US" sz="1800" dirty="0">
                <a:solidFill>
                  <a:schemeClr val="tx1"/>
                </a:solidFill>
                <a:latin typeface="Arial" panose="020B0604020202020204" pitchFamily="34" charset="0"/>
                <a:cs typeface="Arial" panose="020B0604020202020204" pitchFamily="34" charset="0"/>
              </a:rPr>
              <a:t>, and P. de </a:t>
            </a:r>
            <a:r>
              <a:rPr lang="en-US" sz="1800" dirty="0" err="1">
                <a:solidFill>
                  <a:schemeClr val="tx1"/>
                </a:solidFill>
                <a:latin typeface="Arial" panose="020B0604020202020204" pitchFamily="34" charset="0"/>
                <a:cs typeface="Arial" panose="020B0604020202020204" pitchFamily="34" charset="0"/>
              </a:rPr>
              <a:t>Choudens</a:t>
            </a:r>
            <a:r>
              <a:rPr lang="en-US" sz="1800" dirty="0">
                <a:solidFill>
                  <a:schemeClr val="tx1"/>
                </a:solidFill>
                <a:latin typeface="Arial" panose="020B0604020202020204" pitchFamily="34" charset="0"/>
                <a:cs typeface="Arial" panose="020B0604020202020204" pitchFamily="34" charset="0"/>
              </a:rPr>
              <a:t>, “FISSC: a fault injection and simulation secure collection,” in SAFECOMP 2016 - The 35</a:t>
            </a:r>
            <a:r>
              <a:rPr lang="en-US" sz="1800" baseline="30000" dirty="0">
                <a:solidFill>
                  <a:schemeClr val="tx1"/>
                </a:solidFill>
                <a:latin typeface="Arial" panose="020B0604020202020204" pitchFamily="34" charset="0"/>
                <a:cs typeface="Arial" panose="020B0604020202020204" pitchFamily="34" charset="0"/>
              </a:rPr>
              <a:t>th </a:t>
            </a:r>
            <a:r>
              <a:rPr lang="en-US" sz="1800" dirty="0">
                <a:solidFill>
                  <a:schemeClr val="tx1"/>
                </a:solidFill>
                <a:latin typeface="Arial" panose="020B0604020202020204" pitchFamily="34" charset="0"/>
                <a:cs typeface="Arial" panose="020B0604020202020204" pitchFamily="34" charset="0"/>
              </a:rPr>
              <a:t>International conference on Computer Safety, Reliability and Security, vol. 9922, 2016, pp. 3–11.</a:t>
            </a:r>
          </a:p>
          <a:p>
            <a:pPr>
              <a:lnSpc>
                <a:spcPct val="110000"/>
              </a:lnSpc>
            </a:pPr>
            <a:r>
              <a:rPr lang="en-US" sz="1800" dirty="0">
                <a:solidFill>
                  <a:schemeClr val="tx1"/>
                </a:solidFill>
                <a:latin typeface="Arial" panose="020B0604020202020204" pitchFamily="34" charset="0"/>
                <a:cs typeface="Arial" panose="020B0604020202020204" pitchFamily="34" charset="0"/>
              </a:rPr>
              <a:t>[5] T. Farheen, S. Tajik, and D. Forte, “</a:t>
            </a:r>
            <a:r>
              <a:rPr lang="en-US" sz="1800" dirty="0" err="1">
                <a:solidFill>
                  <a:schemeClr val="tx1"/>
                </a:solidFill>
                <a:latin typeface="Arial" panose="020B0604020202020204" pitchFamily="34" charset="0"/>
                <a:cs typeface="Arial" panose="020B0604020202020204" pitchFamily="34" charset="0"/>
              </a:rPr>
              <a:t>Spred</a:t>
            </a:r>
            <a:r>
              <a:rPr lang="en-US" sz="1800" dirty="0">
                <a:solidFill>
                  <a:schemeClr val="tx1"/>
                </a:solidFill>
                <a:latin typeface="Arial" panose="020B0604020202020204" pitchFamily="34" charset="0"/>
                <a:cs typeface="Arial" panose="020B0604020202020204" pitchFamily="34" charset="0"/>
              </a:rPr>
              <a:t>: Spatially distributed laser fault injection resilient design,” in 2023 24th International Symposium on Quality Electronic Design (ISQED), 2023, pp. 1–8.</a:t>
            </a:r>
          </a:p>
          <a:p>
            <a:pPr>
              <a:lnSpc>
                <a:spcPct val="110000"/>
              </a:lnSpc>
            </a:pPr>
            <a:r>
              <a:rPr lang="en-US" sz="1800" dirty="0">
                <a:solidFill>
                  <a:schemeClr val="tx1"/>
                </a:solidFill>
                <a:latin typeface="Arial" panose="020B0604020202020204" pitchFamily="34" charset="0"/>
                <a:cs typeface="Arial" panose="020B0604020202020204" pitchFamily="34" charset="0"/>
              </a:rPr>
              <a:t>[6] M. </a:t>
            </a:r>
            <a:r>
              <a:rPr lang="en-US" sz="1800" dirty="0" err="1">
                <a:solidFill>
                  <a:schemeClr val="tx1"/>
                </a:solidFill>
                <a:latin typeface="Arial" panose="020B0604020202020204" pitchFamily="34" charset="0"/>
                <a:cs typeface="Arial" panose="020B0604020202020204" pitchFamily="34" charset="0"/>
              </a:rPr>
              <a:t>Agoyan</a:t>
            </a:r>
            <a:r>
              <a:rPr lang="en-US" sz="1800" dirty="0">
                <a:solidFill>
                  <a:schemeClr val="tx1"/>
                </a:solidFill>
                <a:latin typeface="Arial" panose="020B0604020202020204" pitchFamily="34" charset="0"/>
                <a:cs typeface="Arial" panose="020B0604020202020204" pitchFamily="34" charset="0"/>
              </a:rPr>
              <a:t>, J.-M. </a:t>
            </a:r>
            <a:r>
              <a:rPr lang="en-US" sz="1800" dirty="0" err="1">
                <a:solidFill>
                  <a:schemeClr val="tx1"/>
                </a:solidFill>
                <a:latin typeface="Arial" panose="020B0604020202020204" pitchFamily="34" charset="0"/>
                <a:cs typeface="Arial" panose="020B0604020202020204" pitchFamily="34" charset="0"/>
              </a:rPr>
              <a:t>Dutertre</a:t>
            </a:r>
            <a:r>
              <a:rPr lang="en-US" sz="1800" dirty="0">
                <a:solidFill>
                  <a:schemeClr val="tx1"/>
                </a:solidFill>
                <a:latin typeface="Arial" panose="020B0604020202020204" pitchFamily="34" charset="0"/>
                <a:cs typeface="Arial" panose="020B0604020202020204" pitchFamily="34" charset="0"/>
              </a:rPr>
              <a:t>, A.-P. </a:t>
            </a:r>
            <a:r>
              <a:rPr lang="en-US" sz="1800" dirty="0" err="1">
                <a:solidFill>
                  <a:schemeClr val="tx1"/>
                </a:solidFill>
                <a:latin typeface="Arial" panose="020B0604020202020204" pitchFamily="34" charset="0"/>
                <a:cs typeface="Arial" panose="020B0604020202020204" pitchFamily="34" charset="0"/>
              </a:rPr>
              <a:t>Mirbaha</a:t>
            </a:r>
            <a:r>
              <a:rPr lang="en-US" sz="1800" dirty="0">
                <a:solidFill>
                  <a:schemeClr val="tx1"/>
                </a:solidFill>
                <a:latin typeface="Arial" panose="020B0604020202020204" pitchFamily="34" charset="0"/>
                <a:cs typeface="Arial" panose="020B0604020202020204" pitchFamily="34" charset="0"/>
              </a:rPr>
              <a:t>, D. </a:t>
            </a:r>
            <a:r>
              <a:rPr lang="en-US" sz="1800" dirty="0" err="1">
                <a:solidFill>
                  <a:schemeClr val="tx1"/>
                </a:solidFill>
                <a:latin typeface="Arial" panose="020B0604020202020204" pitchFamily="34" charset="0"/>
                <a:cs typeface="Arial" panose="020B0604020202020204" pitchFamily="34" charset="0"/>
              </a:rPr>
              <a:t>Naccache</a:t>
            </a:r>
            <a:r>
              <a:rPr lang="en-US" sz="1800" dirty="0">
                <a:solidFill>
                  <a:schemeClr val="tx1"/>
                </a:solidFill>
                <a:latin typeface="Arial" panose="020B0604020202020204" pitchFamily="34" charset="0"/>
                <a:cs typeface="Arial" panose="020B0604020202020204" pitchFamily="34" charset="0"/>
              </a:rPr>
              <a:t>, A.-L. </a:t>
            </a:r>
            <a:r>
              <a:rPr lang="en-US" sz="1800" dirty="0" err="1">
                <a:solidFill>
                  <a:schemeClr val="tx1"/>
                </a:solidFill>
                <a:latin typeface="Arial" panose="020B0604020202020204" pitchFamily="34" charset="0"/>
                <a:cs typeface="Arial" panose="020B0604020202020204" pitchFamily="34" charset="0"/>
              </a:rPr>
              <a:t>Ribotta</a:t>
            </a:r>
            <a:r>
              <a:rPr lang="en-US" sz="1800" dirty="0">
                <a:solidFill>
                  <a:schemeClr val="tx1"/>
                </a:solidFill>
                <a:latin typeface="Arial" panose="020B0604020202020204" pitchFamily="34" charset="0"/>
                <a:cs typeface="Arial" panose="020B0604020202020204" pitchFamily="34" charset="0"/>
              </a:rPr>
              <a:t>, and A. </a:t>
            </a:r>
            <a:r>
              <a:rPr lang="en-US" sz="1800" dirty="0" err="1">
                <a:solidFill>
                  <a:schemeClr val="tx1"/>
                </a:solidFill>
                <a:latin typeface="Arial" panose="020B0604020202020204" pitchFamily="34" charset="0"/>
                <a:cs typeface="Arial" panose="020B0604020202020204" pitchFamily="34" charset="0"/>
              </a:rPr>
              <a:t>Tria</a:t>
            </a:r>
            <a:r>
              <a:rPr lang="en-US" sz="1800" dirty="0">
                <a:solidFill>
                  <a:schemeClr val="tx1"/>
                </a:solidFill>
                <a:latin typeface="Arial" panose="020B0604020202020204" pitchFamily="34" charset="0"/>
                <a:cs typeface="Arial" panose="020B0604020202020204" pitchFamily="34" charset="0"/>
              </a:rPr>
              <a:t>, “How to flip a bit?” in 2010 IEEE 16th International On-Line Testing Symposium, 2010, pp. 235–239.</a:t>
            </a:r>
          </a:p>
          <a:p>
            <a:pPr>
              <a:lnSpc>
                <a:spcPct val="110000"/>
              </a:lnSpc>
            </a:pPr>
            <a:r>
              <a:rPr lang="en-US" sz="1800" dirty="0">
                <a:solidFill>
                  <a:schemeClr val="tx1"/>
                </a:solidFill>
                <a:latin typeface="Arial" panose="020B0604020202020204" pitchFamily="34" charset="0"/>
                <a:cs typeface="Arial" panose="020B0604020202020204" pitchFamily="34" charset="0"/>
              </a:rPr>
              <a:t>[7] J.-M. Schmidt and M. </a:t>
            </a:r>
            <a:r>
              <a:rPr lang="en-US" sz="1800" dirty="0" err="1">
                <a:solidFill>
                  <a:schemeClr val="tx1"/>
                </a:solidFill>
                <a:latin typeface="Arial" panose="020B0604020202020204" pitchFamily="34" charset="0"/>
                <a:cs typeface="Arial" panose="020B0604020202020204" pitchFamily="34" charset="0"/>
              </a:rPr>
              <a:t>Hutter</a:t>
            </a:r>
            <a:r>
              <a:rPr lang="en-US" sz="1800" dirty="0">
                <a:solidFill>
                  <a:schemeClr val="tx1"/>
                </a:solidFill>
                <a:latin typeface="Arial" panose="020B0604020202020204" pitchFamily="34" charset="0"/>
                <a:cs typeface="Arial" panose="020B0604020202020204" pitchFamily="34" charset="0"/>
              </a:rPr>
              <a:t>, Optical and </a:t>
            </a:r>
            <a:r>
              <a:rPr lang="en-US" sz="1800" dirty="0" err="1">
                <a:solidFill>
                  <a:schemeClr val="tx1"/>
                </a:solidFill>
                <a:latin typeface="Arial" panose="020B0604020202020204" pitchFamily="34" charset="0"/>
                <a:cs typeface="Arial" panose="020B0604020202020204" pitchFamily="34" charset="0"/>
              </a:rPr>
              <a:t>em</a:t>
            </a:r>
            <a:r>
              <a:rPr lang="en-US" sz="1800" dirty="0">
                <a:solidFill>
                  <a:schemeClr val="tx1"/>
                </a:solidFill>
                <a:latin typeface="Arial" panose="020B0604020202020204" pitchFamily="34" charset="0"/>
                <a:cs typeface="Arial" panose="020B0604020202020204" pitchFamily="34" charset="0"/>
              </a:rPr>
              <a:t> fault-attacks on </a:t>
            </a:r>
            <a:r>
              <a:rPr lang="en-US" sz="1800" dirty="0" err="1">
                <a:solidFill>
                  <a:schemeClr val="tx1"/>
                </a:solidFill>
                <a:latin typeface="Arial" panose="020B0604020202020204" pitchFamily="34" charset="0"/>
                <a:cs typeface="Arial" panose="020B0604020202020204" pitchFamily="34" charset="0"/>
              </a:rPr>
              <a:t>crt</a:t>
            </a:r>
            <a:r>
              <a:rPr lang="en-US" sz="1800" dirty="0">
                <a:solidFill>
                  <a:schemeClr val="tx1"/>
                </a:solidFill>
                <a:latin typeface="Arial" panose="020B0604020202020204" pitchFamily="34" charset="0"/>
                <a:cs typeface="Arial" panose="020B0604020202020204" pitchFamily="34" charset="0"/>
              </a:rPr>
              <a:t>-based </a:t>
            </a:r>
            <a:r>
              <a:rPr lang="en-US" sz="1800" dirty="0" err="1">
                <a:solidFill>
                  <a:schemeClr val="tx1"/>
                </a:solidFill>
                <a:latin typeface="Arial" panose="020B0604020202020204" pitchFamily="34" charset="0"/>
                <a:cs typeface="Arial" panose="020B0604020202020204" pitchFamily="34" charset="0"/>
              </a:rPr>
              <a:t>rsa</a:t>
            </a:r>
            <a:r>
              <a:rPr lang="en-US" sz="1800" dirty="0">
                <a:solidFill>
                  <a:schemeClr val="tx1"/>
                </a:solidFill>
                <a:latin typeface="Arial" panose="020B0604020202020204" pitchFamily="34" charset="0"/>
                <a:cs typeface="Arial" panose="020B0604020202020204" pitchFamily="34" charset="0"/>
              </a:rPr>
              <a:t>: Concrete results. Proc. Austrian Workshop Microelectron, 2007.</a:t>
            </a:r>
          </a:p>
          <a:p>
            <a:pPr>
              <a:lnSpc>
                <a:spcPct val="110000"/>
              </a:lnSpc>
            </a:pPr>
            <a:r>
              <a:rPr lang="en-US" sz="1800" dirty="0">
                <a:solidFill>
                  <a:schemeClr val="tx1"/>
                </a:solidFill>
                <a:latin typeface="Arial" panose="020B0604020202020204" pitchFamily="34" charset="0"/>
                <a:cs typeface="Arial" panose="020B0604020202020204" pitchFamily="34" charset="0"/>
              </a:rPr>
              <a:t>[8] C. </a:t>
            </a:r>
            <a:r>
              <a:rPr lang="en-US" sz="1800" dirty="0" err="1">
                <a:solidFill>
                  <a:schemeClr val="tx1"/>
                </a:solidFill>
                <a:latin typeface="Arial" panose="020B0604020202020204" pitchFamily="34" charset="0"/>
                <a:cs typeface="Arial" panose="020B0604020202020204" pitchFamily="34" charset="0"/>
              </a:rPr>
              <a:t>Cimpanu</a:t>
            </a:r>
            <a:r>
              <a:rPr lang="en-US" sz="1800" dirty="0">
                <a:solidFill>
                  <a:schemeClr val="tx1"/>
                </a:solidFill>
                <a:latin typeface="Arial" panose="020B0604020202020204" pitchFamily="34" charset="0"/>
                <a:cs typeface="Arial" panose="020B0604020202020204" pitchFamily="34" charset="0"/>
              </a:rPr>
              <a:t>, “Chrome: 70% of all security bugs are memory safety issues.” [Online]. Available: </a:t>
            </a:r>
            <a:r>
              <a:rPr lang="en-US" sz="1800" dirty="0">
                <a:solidFill>
                  <a:schemeClr val="tx1"/>
                </a:solidFill>
                <a:latin typeface="Arial" panose="020B0604020202020204" pitchFamily="34" charset="0"/>
                <a:cs typeface="Arial" panose="020B0604020202020204" pitchFamily="34" charset="0"/>
                <a:hlinkClick r:id="rId5"/>
              </a:rPr>
              <a:t>https://www.zdnet.com/article/chrome-70-of-all-security-bugs-are-memory-safety-issues/</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[9] J. Laurent, V. </a:t>
            </a:r>
            <a:r>
              <a:rPr lang="en-US" sz="1800" dirty="0" err="1">
                <a:solidFill>
                  <a:schemeClr val="tx1"/>
                </a:solidFill>
                <a:latin typeface="Arial" panose="020B0604020202020204" pitchFamily="34" charset="0"/>
                <a:cs typeface="Arial" panose="020B0604020202020204" pitchFamily="34" charset="0"/>
              </a:rPr>
              <a:t>Beroulle</a:t>
            </a:r>
            <a:r>
              <a:rPr lang="en-US" sz="1800" dirty="0">
                <a:solidFill>
                  <a:schemeClr val="tx1"/>
                </a:solidFill>
                <a:latin typeface="Arial" panose="020B0604020202020204" pitchFamily="34" charset="0"/>
                <a:cs typeface="Arial" panose="020B0604020202020204" pitchFamily="34" charset="0"/>
              </a:rPr>
              <a:t>, C. Deleuze, F. </a:t>
            </a:r>
            <a:r>
              <a:rPr lang="en-US" sz="1800" dirty="0" err="1">
                <a:solidFill>
                  <a:schemeClr val="tx1"/>
                </a:solidFill>
                <a:latin typeface="Arial" panose="020B0604020202020204" pitchFamily="34" charset="0"/>
                <a:cs typeface="Arial" panose="020B0604020202020204" pitchFamily="34" charset="0"/>
              </a:rPr>
              <a:t>Pebay-Peyroula</a:t>
            </a:r>
            <a:r>
              <a:rPr lang="en-US" sz="1800" dirty="0">
                <a:solidFill>
                  <a:schemeClr val="tx1"/>
                </a:solidFill>
                <a:latin typeface="Arial" panose="020B0604020202020204" pitchFamily="34" charset="0"/>
                <a:cs typeface="Arial" panose="020B0604020202020204" pitchFamily="34" charset="0"/>
              </a:rPr>
              <a:t>, and A. Papadimitriou, “Cross-layer analysis of software fault models and countermeasures against hardware fault attacks in a </a:t>
            </a:r>
            <a:r>
              <a:rPr lang="en-US" sz="1800" dirty="0" err="1">
                <a:solidFill>
                  <a:schemeClr val="tx1"/>
                </a:solidFill>
                <a:latin typeface="Arial" panose="020B0604020202020204" pitchFamily="34" charset="0"/>
                <a:cs typeface="Arial" panose="020B0604020202020204" pitchFamily="34" charset="0"/>
              </a:rPr>
              <a:t>risc</a:t>
            </a:r>
            <a:r>
              <a:rPr lang="en-US" sz="1800" dirty="0">
                <a:solidFill>
                  <a:schemeClr val="tx1"/>
                </a:solidFill>
                <a:latin typeface="Arial" panose="020B0604020202020204" pitchFamily="34" charset="0"/>
                <a:cs typeface="Arial" panose="020B0604020202020204" pitchFamily="34" charset="0"/>
              </a:rPr>
              <a:t>-v processor,” Microprocessors and Microsystems, vol. 71, p. 102862, 2019.</a:t>
            </a:r>
          </a:p>
          <a:p>
            <a:pPr>
              <a:lnSpc>
                <a:spcPct val="110000"/>
              </a:lnSpc>
            </a:pPr>
            <a:r>
              <a:rPr lang="en-US" sz="1800" dirty="0">
                <a:solidFill>
                  <a:schemeClr val="tx1"/>
                </a:solidFill>
                <a:latin typeface="Arial" panose="020B0604020202020204" pitchFamily="34" charset="0"/>
                <a:cs typeface="Arial" panose="020B0604020202020204" pitchFamily="34" charset="0"/>
              </a:rPr>
              <a:t>[10] A. </a:t>
            </a:r>
            <a:r>
              <a:rPr lang="en-US" sz="1800" dirty="0" err="1">
                <a:solidFill>
                  <a:schemeClr val="tx1"/>
                </a:solidFill>
                <a:latin typeface="Arial" panose="020B0604020202020204" pitchFamily="34" charset="0"/>
                <a:cs typeface="Arial" panose="020B0604020202020204" pitchFamily="34" charset="0"/>
              </a:rPr>
              <a:t>Gangolli</a:t>
            </a:r>
            <a:r>
              <a:rPr lang="en-US" sz="1800" dirty="0">
                <a:solidFill>
                  <a:schemeClr val="tx1"/>
                </a:solidFill>
                <a:latin typeface="Arial" panose="020B0604020202020204" pitchFamily="34" charset="0"/>
                <a:cs typeface="Arial" panose="020B0604020202020204" pitchFamily="34" charset="0"/>
              </a:rPr>
              <a:t>, Q. H. Mahmoud, and A. Azim, “A systematic review of fault injection attacks on </a:t>
            </a:r>
            <a:r>
              <a:rPr lang="en-US" sz="1800" dirty="0" err="1">
                <a:solidFill>
                  <a:schemeClr val="tx1"/>
                </a:solidFill>
                <a:latin typeface="Arial" panose="020B0604020202020204" pitchFamily="34" charset="0"/>
                <a:cs typeface="Arial" panose="020B0604020202020204" pitchFamily="34" charset="0"/>
              </a:rPr>
              <a:t>iot</a:t>
            </a:r>
            <a:r>
              <a:rPr lang="en-US" sz="1800" dirty="0">
                <a:solidFill>
                  <a:schemeClr val="tx1"/>
                </a:solidFill>
                <a:latin typeface="Arial" panose="020B0604020202020204" pitchFamily="34" charset="0"/>
                <a:cs typeface="Arial" panose="020B0604020202020204" pitchFamily="34" charset="0"/>
              </a:rPr>
              <a:t> systems,” Electronics, vol. 11, no. 13, 2022. [Online]. Available: </a:t>
            </a:r>
            <a:r>
              <a:rPr lang="en-US" sz="1800" dirty="0">
                <a:solidFill>
                  <a:schemeClr val="tx1"/>
                </a:solidFill>
                <a:latin typeface="Arial" panose="020B0604020202020204" pitchFamily="34" charset="0"/>
                <a:cs typeface="Arial" panose="020B0604020202020204" pitchFamily="34" charset="0"/>
                <a:hlinkClick r:id="rId6"/>
              </a:rPr>
              <a:t>https://www.mdpi.com/2079-9292/11/13/2023</a:t>
            </a:r>
            <a:endParaRPr lang="en-US" sz="1800" dirty="0">
              <a:solidFill>
                <a:schemeClr val="tx1"/>
              </a:solidFill>
              <a:latin typeface="Arial" panose="020B0604020202020204" pitchFamily="34" charset="0"/>
              <a:cs typeface="Arial" panose="020B0604020202020204" pitchFamily="34" charset="0"/>
            </a:endParaRPr>
          </a:p>
          <a:p>
            <a:pPr>
              <a:lnSpc>
                <a:spcPct val="110000"/>
              </a:lnSpc>
            </a:pPr>
            <a:r>
              <a:rPr lang="en-US" sz="1800" dirty="0">
                <a:solidFill>
                  <a:schemeClr val="tx1"/>
                </a:solidFill>
                <a:latin typeface="Arial" panose="020B0604020202020204" pitchFamily="34" charset="0"/>
                <a:cs typeface="Arial" panose="020B0604020202020204" pitchFamily="34" charset="0"/>
              </a:rPr>
              <a:t>[11] F. Lu, G. D. Natale, M.-L. </a:t>
            </a:r>
            <a:r>
              <a:rPr lang="en-US" sz="1800" dirty="0" err="1">
                <a:solidFill>
                  <a:schemeClr val="tx1"/>
                </a:solidFill>
                <a:latin typeface="Arial" panose="020B0604020202020204" pitchFamily="34" charset="0"/>
                <a:cs typeface="Arial" panose="020B0604020202020204" pitchFamily="34" charset="0"/>
              </a:rPr>
              <a:t>Flottes</a:t>
            </a:r>
            <a:r>
              <a:rPr lang="en-US" sz="1800" dirty="0">
                <a:solidFill>
                  <a:schemeClr val="tx1"/>
                </a:solidFill>
                <a:latin typeface="Arial" panose="020B0604020202020204" pitchFamily="34" charset="0"/>
                <a:cs typeface="Arial" panose="020B0604020202020204" pitchFamily="34" charset="0"/>
              </a:rPr>
              <a:t>, B. </a:t>
            </a:r>
            <a:r>
              <a:rPr lang="en-US" sz="1800" dirty="0" err="1">
                <a:solidFill>
                  <a:schemeClr val="tx1"/>
                </a:solidFill>
                <a:latin typeface="Arial" panose="020B0604020202020204" pitchFamily="34" charset="0"/>
                <a:cs typeface="Arial" panose="020B0604020202020204" pitchFamily="34" charset="0"/>
              </a:rPr>
              <a:t>Rouzeyre</a:t>
            </a:r>
            <a:r>
              <a:rPr lang="en-US" sz="1800" dirty="0">
                <a:solidFill>
                  <a:schemeClr val="tx1"/>
                </a:solidFill>
                <a:latin typeface="Arial" panose="020B0604020202020204" pitchFamily="34" charset="0"/>
                <a:cs typeface="Arial" panose="020B0604020202020204" pitchFamily="34" charset="0"/>
              </a:rPr>
              <a:t>, and G. Hubert, “Layout aware laser fault injection simulation and modeling: From physical level to gate level,” in 2014 9th IEEE International Conference on Design Technology of Integrated Systems in Nanoscale Era, 2014, pp. 1–6.</a:t>
            </a:r>
            <a:br>
              <a:rPr lang="en-US" sz="1800" dirty="0">
                <a:solidFill>
                  <a:schemeClr val="tx1"/>
                </a:solidFill>
                <a:latin typeface="Arial" panose="020B0604020202020204" pitchFamily="34" charset="0"/>
                <a:cs typeface="Arial" panose="020B0604020202020204" pitchFamily="34" charset="0"/>
              </a:rPr>
            </a:br>
            <a:endParaRPr lang="en-US" sz="1800" dirty="0">
              <a:solidFill>
                <a:schemeClr val="tx1"/>
              </a:solidFill>
              <a:latin typeface="Arial" panose="020B0604020202020204" pitchFamily="34" charset="0"/>
              <a:cs typeface="Arial" panose="020B0604020202020204" pitchFamily="34" charset="0"/>
            </a:endParaRPr>
          </a:p>
          <a:p>
            <a:endParaRPr lang="en-US" sz="1300" dirty="0">
              <a:solidFill>
                <a:schemeClr val="tx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02220D9-C1B4-A3FB-081F-DE14EADB453F}"/>
              </a:ext>
            </a:extLst>
          </p:cNvPr>
          <p:cNvSpPr txBox="1">
            <a:spLocks/>
          </p:cNvSpPr>
          <p:nvPr/>
        </p:nvSpPr>
        <p:spPr>
          <a:xfrm>
            <a:off x="304800" y="316749"/>
            <a:ext cx="8795949"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225F98"/>
                </a:solidFill>
                <a:effectLst/>
                <a:uLnTx/>
                <a:uFillTx/>
                <a:latin typeface="+mj-lt"/>
                <a:cs typeface="Arial"/>
                <a:sym typeface="Gill Sans Light"/>
              </a:rPr>
              <a:t>References</a:t>
            </a:r>
          </a:p>
        </p:txBody>
      </p:sp>
    </p:spTree>
    <p:extLst>
      <p:ext uri="{BB962C8B-B14F-4D97-AF65-F5344CB8AC3E}">
        <p14:creationId xmlns:p14="http://schemas.microsoft.com/office/powerpoint/2010/main" val="3089843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AC03-1CF3-8538-6E21-1D7ABD7EA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617CA9-223A-63C5-F5F8-32E87AF52F3D}"/>
              </a:ext>
            </a:extLst>
          </p:cNvPr>
          <p:cNvSpPr txBox="1">
            <a:spLocks/>
          </p:cNvSpPr>
          <p:nvPr/>
        </p:nvSpPr>
        <p:spPr>
          <a:xfrm>
            <a:off x="347472" y="347472"/>
            <a:ext cx="4610291" cy="640080"/>
          </a:xfrm>
          <a:prstGeom prst="rect">
            <a:avLst/>
          </a:prstGeom>
        </p:spPr>
        <p:txBody>
          <a:bodyPr>
            <a:noAutofit/>
          </a:bodyPr>
          <a:lst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a:lstStyle>
          <a:p>
            <a:r>
              <a:rPr lang="en-US" sz="5200" dirty="0">
                <a:latin typeface="Tahoma" panose="020B0604030504040204" pitchFamily="34" charset="0"/>
                <a:ea typeface="Tahoma" panose="020B0604030504040204" pitchFamily="34" charset="0"/>
                <a:cs typeface="Tahoma" panose="020B0604030504040204" pitchFamily="34" charset="0"/>
              </a:rPr>
              <a:t>Questions?</a:t>
            </a:r>
          </a:p>
        </p:txBody>
      </p:sp>
      <p:sp>
        <p:nvSpPr>
          <p:cNvPr id="3" name="TextBox 2">
            <a:extLst>
              <a:ext uri="{FF2B5EF4-FFF2-40B4-BE49-F238E27FC236}">
                <a16:creationId xmlns:a16="http://schemas.microsoft.com/office/drawing/2014/main" id="{758A754F-B652-575E-F254-77A4F69DC9A0}"/>
              </a:ext>
            </a:extLst>
          </p:cNvPr>
          <p:cNvSpPr txBox="1"/>
          <p:nvPr/>
        </p:nvSpPr>
        <p:spPr>
          <a:xfrm>
            <a:off x="1268818" y="5502209"/>
            <a:ext cx="9654363" cy="1200329"/>
          </a:xfrm>
          <a:prstGeom prst="rect">
            <a:avLst/>
          </a:prstGeom>
          <a:noFill/>
        </p:spPr>
        <p:txBody>
          <a:bodyPr wrap="square" rtlCol="0">
            <a:spAutoFit/>
          </a:bodyPr>
          <a:lstStyle/>
          <a:p>
            <a:pPr algn="ctr"/>
            <a:r>
              <a:rPr lang="en-US" sz="2400" spc="-5" dirty="0">
                <a:solidFill>
                  <a:srgbClr val="002060"/>
                </a:solidFill>
                <a:latin typeface="Tahoma"/>
                <a:cs typeface="Tahoma"/>
              </a:rPr>
              <a:t>Mridha Md Mashahedur Rahman </a:t>
            </a:r>
            <a:r>
              <a:rPr lang="en-US" sz="2400" dirty="0">
                <a:latin typeface="Tahoma" panose="020B0604030504040204" pitchFamily="34" charset="0"/>
                <a:ea typeface="Tahoma" panose="020B0604030504040204" pitchFamily="34" charset="0"/>
                <a:cs typeface="Tahoma" panose="020B0604030504040204" pitchFamily="34" charset="0"/>
              </a:rPr>
              <a:t>(</a:t>
            </a:r>
            <a:r>
              <a:rPr lang="en-US" sz="2400" u="sng" dirty="0">
                <a:solidFill>
                  <a:srgbClr val="225F98"/>
                </a:solidFill>
                <a:latin typeface="Tahoma" panose="020B0604030504040204" pitchFamily="34" charset="0"/>
                <a:ea typeface="Tahoma" panose="020B0604030504040204" pitchFamily="34" charset="0"/>
                <a:cs typeface="Tahoma" panose="020B0604030504040204" pitchFamily="34" charset="0"/>
              </a:rPr>
              <a:t>mrahman1@ufl.edu</a:t>
            </a:r>
            <a:r>
              <a:rPr lang="en-US" sz="2400" dirty="0">
                <a:latin typeface="Tahoma" panose="020B0604030504040204" pitchFamily="34" charset="0"/>
                <a:ea typeface="Tahoma" panose="020B0604030504040204" pitchFamily="34" charset="0"/>
                <a:cs typeface="Tahoma" panose="020B0604030504040204" pitchFamily="34" charset="0"/>
              </a:rPr>
              <a:t>)</a:t>
            </a:r>
          </a:p>
          <a:p>
            <a:pPr algn="ctr"/>
            <a:r>
              <a:rPr lang="en-US" sz="2400" dirty="0">
                <a:latin typeface="Tahoma" panose="020B0604030504040204" pitchFamily="34" charset="0"/>
                <a:ea typeface="Tahoma" panose="020B0604030504040204" pitchFamily="34" charset="0"/>
                <a:cs typeface="Tahoma" panose="020B0604030504040204" pitchFamily="34" charset="0"/>
              </a:rPr>
              <a:t>Dr. </a:t>
            </a:r>
            <a:r>
              <a:rPr lang="en-US" sz="2400" dirty="0" err="1">
                <a:latin typeface="Tahoma" panose="020B0604030504040204" pitchFamily="34" charset="0"/>
                <a:ea typeface="Tahoma" panose="020B0604030504040204" pitchFamily="34" charset="0"/>
                <a:cs typeface="Tahoma" panose="020B0604030504040204" pitchFamily="34" charset="0"/>
              </a:rPr>
              <a:t>Farimah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Farahmandi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hlinkClick r:id="rId2"/>
              </a:rPr>
              <a:t>farimah@ece.ufl.edu</a:t>
            </a:r>
            <a:r>
              <a:rPr lang="en-US" sz="2400" dirty="0">
                <a:latin typeface="Tahoma" panose="020B0604030504040204" pitchFamily="34" charset="0"/>
                <a:ea typeface="Tahoma" panose="020B0604030504040204" pitchFamily="34" charset="0"/>
                <a:cs typeface="Tahoma" panose="020B0604030504040204" pitchFamily="34" charset="0"/>
              </a:rPr>
              <a:t>)</a:t>
            </a:r>
          </a:p>
          <a:p>
            <a:pPr algn="ctr"/>
            <a:r>
              <a:rPr lang="en-US" sz="2400" dirty="0">
                <a:latin typeface="Tahoma" panose="020B0604030504040204" pitchFamily="34" charset="0"/>
                <a:ea typeface="Tahoma" panose="020B0604030504040204" pitchFamily="34" charset="0"/>
                <a:cs typeface="Tahoma" panose="020B0604030504040204" pitchFamily="34" charset="0"/>
              </a:rPr>
              <a:t>Dr. Mark </a:t>
            </a:r>
            <a:r>
              <a:rPr lang="en-US" sz="2400" dirty="0" err="1">
                <a:latin typeface="Tahoma" panose="020B0604030504040204" pitchFamily="34" charset="0"/>
                <a:ea typeface="Tahoma" panose="020B0604030504040204" pitchFamily="34" charset="0"/>
                <a:cs typeface="Tahoma" panose="020B0604030504040204" pitchFamily="34" charset="0"/>
              </a:rPr>
              <a:t>Tehranipoor</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hlinkClick r:id="rId3"/>
              </a:rPr>
              <a:t>tehranipoor@ece.ufl.edu</a:t>
            </a:r>
            <a:r>
              <a:rPr lang="en-US" sz="24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694592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7E1F-8A70-EA0D-799A-39518322195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F93FE9-6DC1-7AAE-A520-F84DEF7F7F77}"/>
              </a:ext>
            </a:extLst>
          </p:cNvPr>
          <p:cNvSpPr>
            <a:spLocks noGrp="1"/>
          </p:cNvSpPr>
          <p:nvPr>
            <p:ph type="ftr" sz="quarter" idx="12"/>
          </p:nvPr>
        </p:nvSpPr>
        <p:spPr/>
        <p:txBody>
          <a:bodyPr/>
          <a:lstStyle/>
          <a:p>
            <a:r>
              <a:rPr lang="en-US" dirty="0"/>
              <a:t>SRC Select Disclosure / SRC Confidential</a:t>
            </a:r>
          </a:p>
        </p:txBody>
      </p:sp>
      <p:sp>
        <p:nvSpPr>
          <p:cNvPr id="3" name="Title 1">
            <a:extLst>
              <a:ext uri="{FF2B5EF4-FFF2-40B4-BE49-F238E27FC236}">
                <a16:creationId xmlns:a16="http://schemas.microsoft.com/office/drawing/2014/main" id="{C581B646-B0D9-2F92-F42C-80E1051DBBBD}"/>
              </a:ext>
            </a:extLst>
          </p:cNvPr>
          <p:cNvSpPr txBox="1">
            <a:spLocks/>
          </p:cNvSpPr>
          <p:nvPr/>
        </p:nvSpPr>
        <p:spPr>
          <a:xfrm>
            <a:off x="347472" y="347472"/>
            <a:ext cx="11430000" cy="640080"/>
          </a:xfrm>
          <a:prstGeom prst="rect">
            <a:avLst/>
          </a:prstGeom>
        </p:spPr>
        <p:txBody>
          <a:bodyPr>
            <a:noAutofit/>
          </a:bodyPr>
          <a:lstStyle>
            <a:lvl1pPr algn="l" defTabSz="914400" rtl="0" eaLnBrk="1" latinLnBrk="0" hangingPunct="1">
              <a:lnSpc>
                <a:spcPct val="90000"/>
              </a:lnSpc>
              <a:spcBef>
                <a:spcPct val="0"/>
              </a:spcBef>
              <a:buNone/>
              <a:defRPr sz="3600" kern="1200">
                <a:solidFill>
                  <a:srgbClr val="225F98"/>
                </a:solidFill>
                <a:latin typeface="+mj-lt"/>
                <a:ea typeface="+mj-ea"/>
                <a:cs typeface="+mj-cs"/>
              </a:defRPr>
            </a:lvl1pPr>
          </a:lstStyle>
          <a:p>
            <a:r>
              <a:rPr lang="en-US" dirty="0">
                <a:ea typeface="Tahoma" panose="020B0604030504040204" pitchFamily="34" charset="0"/>
                <a:cs typeface="Tahoma" panose="020B0604030504040204" pitchFamily="34" charset="0"/>
              </a:rPr>
              <a:t>Introduction</a:t>
            </a:r>
            <a:endParaRPr lang="en-US" dirty="0"/>
          </a:p>
        </p:txBody>
      </p:sp>
      <p:sp>
        <p:nvSpPr>
          <p:cNvPr id="4" name="TextBox 3">
            <a:extLst>
              <a:ext uri="{FF2B5EF4-FFF2-40B4-BE49-F238E27FC236}">
                <a16:creationId xmlns:a16="http://schemas.microsoft.com/office/drawing/2014/main" id="{6BB6277A-8AE4-BA7C-37AC-EC7D432B3B07}"/>
              </a:ext>
            </a:extLst>
          </p:cNvPr>
          <p:cNvSpPr txBox="1"/>
          <p:nvPr/>
        </p:nvSpPr>
        <p:spPr>
          <a:xfrm>
            <a:off x="584379" y="3305485"/>
            <a:ext cx="2229265" cy="430887"/>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200" dirty="0">
                <a:solidFill>
                  <a:schemeClr val="bg1"/>
                </a:solidFill>
                <a:latin typeface="Tahoma" panose="020B0604030504040204" pitchFamily="34" charset="0"/>
                <a:ea typeface="Tahoma" panose="020B0604030504040204" pitchFamily="34" charset="0"/>
                <a:cs typeface="Tahoma" panose="020B0604030504040204" pitchFamily="34" charset="0"/>
              </a:rPr>
              <a:t>Task Leader (PI)</a:t>
            </a:r>
          </a:p>
        </p:txBody>
      </p:sp>
      <p:grpSp>
        <p:nvGrpSpPr>
          <p:cNvPr id="5" name="Group 4">
            <a:extLst>
              <a:ext uri="{FF2B5EF4-FFF2-40B4-BE49-F238E27FC236}">
                <a16:creationId xmlns:a16="http://schemas.microsoft.com/office/drawing/2014/main" id="{61DE12D4-FB32-92ED-F11D-42200A6E0092}"/>
              </a:ext>
            </a:extLst>
          </p:cNvPr>
          <p:cNvGrpSpPr/>
          <p:nvPr/>
        </p:nvGrpSpPr>
        <p:grpSpPr>
          <a:xfrm>
            <a:off x="303181" y="895365"/>
            <a:ext cx="6180129" cy="3550717"/>
            <a:chOff x="2182219" y="1933491"/>
            <a:chExt cx="7125410" cy="3877509"/>
          </a:xfrm>
        </p:grpSpPr>
        <p:pic>
          <p:nvPicPr>
            <p:cNvPr id="6" name="Picture 6" descr="Mark Tehranipoor - Wikipedia">
              <a:extLst>
                <a:ext uri="{FF2B5EF4-FFF2-40B4-BE49-F238E27FC236}">
                  <a16:creationId xmlns:a16="http://schemas.microsoft.com/office/drawing/2014/main" id="{F2DF0AE8-429F-B3F4-AC3F-4498D37BA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335" y="2238074"/>
              <a:ext cx="1971875" cy="21834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5A8AF6-A047-D27F-2B10-09EECB7D9B13}"/>
                </a:ext>
              </a:extLst>
            </p:cNvPr>
            <p:cNvSpPr txBox="1"/>
            <p:nvPr/>
          </p:nvSpPr>
          <p:spPr>
            <a:xfrm>
              <a:off x="2182219" y="5004353"/>
              <a:ext cx="3218660" cy="806647"/>
            </a:xfrm>
            <a:prstGeom prst="rect">
              <a:avLst/>
            </a:prstGeom>
            <a:noFill/>
          </p:spPr>
          <p:txBody>
            <a:bodyPr wrap="none" rtlCol="0">
              <a:spAutoFit/>
            </a:bodyPr>
            <a:lstStyle/>
            <a:p>
              <a:pPr marL="12682" algn="ctr">
                <a:spcBef>
                  <a:spcPts val="570"/>
                </a:spcBef>
                <a:buClr>
                  <a:srgbClr val="002D72"/>
                </a:buClr>
                <a:tabLst>
                  <a:tab pos="755620" algn="l"/>
                </a:tabLst>
              </a:pPr>
              <a:r>
                <a:rPr lang="en-US" sz="2200" dirty="0">
                  <a:solidFill>
                    <a:srgbClr val="002060"/>
                  </a:solidFill>
                  <a:latin typeface="Tahoma"/>
                  <a:cs typeface="Tahoma"/>
                </a:rPr>
                <a:t>Dr. Mark Tehranipoor</a:t>
              </a:r>
              <a:br>
                <a:rPr lang="en-US" sz="2400" dirty="0">
                  <a:solidFill>
                    <a:srgbClr val="002060"/>
                  </a:solidFill>
                  <a:latin typeface="Tahoma"/>
                  <a:cs typeface="Tahoma"/>
                </a:rPr>
              </a:br>
              <a:r>
                <a:rPr lang="en-US" sz="2000" dirty="0">
                  <a:solidFill>
                    <a:srgbClr val="002060"/>
                  </a:solidFill>
                  <a:latin typeface="Tahoma"/>
                  <a:cs typeface="Tahoma"/>
                </a:rPr>
                <a:t>Chair at ECE Dept.</a:t>
              </a:r>
            </a:p>
          </p:txBody>
        </p:sp>
        <p:sp>
          <p:nvSpPr>
            <p:cNvPr id="8" name="Rectangle 7">
              <a:extLst>
                <a:ext uri="{FF2B5EF4-FFF2-40B4-BE49-F238E27FC236}">
                  <a16:creationId xmlns:a16="http://schemas.microsoft.com/office/drawing/2014/main" id="{B9552A83-1469-00A5-5BDA-AC730292ACC6}"/>
                </a:ext>
              </a:extLst>
            </p:cNvPr>
            <p:cNvSpPr/>
            <p:nvPr/>
          </p:nvSpPr>
          <p:spPr>
            <a:xfrm>
              <a:off x="3271911" y="1933491"/>
              <a:ext cx="6035718" cy="1130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B11F5E96-9F01-9412-FF48-5613565D022D}"/>
              </a:ext>
            </a:extLst>
          </p:cNvPr>
          <p:cNvSpPr txBox="1"/>
          <p:nvPr/>
        </p:nvSpPr>
        <p:spPr>
          <a:xfrm>
            <a:off x="5187313" y="4764907"/>
            <a:ext cx="2483500"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Industry Liaisons</a:t>
            </a:r>
          </a:p>
        </p:txBody>
      </p:sp>
      <p:grpSp>
        <p:nvGrpSpPr>
          <p:cNvPr id="39" name="Group 38">
            <a:extLst>
              <a:ext uri="{FF2B5EF4-FFF2-40B4-BE49-F238E27FC236}">
                <a16:creationId xmlns:a16="http://schemas.microsoft.com/office/drawing/2014/main" id="{87568D24-4305-5DEA-B320-82281DA107D2}"/>
              </a:ext>
            </a:extLst>
          </p:cNvPr>
          <p:cNvGrpSpPr/>
          <p:nvPr/>
        </p:nvGrpSpPr>
        <p:grpSpPr>
          <a:xfrm>
            <a:off x="1781118" y="5334851"/>
            <a:ext cx="11553157" cy="936492"/>
            <a:chOff x="2631374" y="4561238"/>
            <a:chExt cx="10078185" cy="936492"/>
          </a:xfrm>
        </p:grpSpPr>
        <p:grpSp>
          <p:nvGrpSpPr>
            <p:cNvPr id="13" name="Group 12">
              <a:extLst>
                <a:ext uri="{FF2B5EF4-FFF2-40B4-BE49-F238E27FC236}">
                  <a16:creationId xmlns:a16="http://schemas.microsoft.com/office/drawing/2014/main" id="{F3C67EF7-0A05-CB15-822C-415AF073DD5A}"/>
                </a:ext>
              </a:extLst>
            </p:cNvPr>
            <p:cNvGrpSpPr/>
            <p:nvPr/>
          </p:nvGrpSpPr>
          <p:grpSpPr>
            <a:xfrm>
              <a:off x="2631374" y="4561238"/>
              <a:ext cx="5942249" cy="936492"/>
              <a:chOff x="3794735" y="2990056"/>
              <a:chExt cx="7548636" cy="1190822"/>
            </a:xfrm>
          </p:grpSpPr>
          <p:grpSp>
            <p:nvGrpSpPr>
              <p:cNvPr id="16" name="Group 15">
                <a:extLst>
                  <a:ext uri="{FF2B5EF4-FFF2-40B4-BE49-F238E27FC236}">
                    <a16:creationId xmlns:a16="http://schemas.microsoft.com/office/drawing/2014/main" id="{ECEB64E5-48BB-737C-1E91-8DB2F2B1535F}"/>
                  </a:ext>
                </a:extLst>
              </p:cNvPr>
              <p:cNvGrpSpPr/>
              <p:nvPr/>
            </p:nvGrpSpPr>
            <p:grpSpPr>
              <a:xfrm>
                <a:off x="6230145" y="3009038"/>
                <a:ext cx="2117572" cy="1086902"/>
                <a:chOff x="7118708" y="2447605"/>
                <a:chExt cx="2117572" cy="1086902"/>
              </a:xfrm>
            </p:grpSpPr>
            <p:pic>
              <p:nvPicPr>
                <p:cNvPr id="23" name="Picture 8">
                  <a:extLst>
                    <a:ext uri="{FF2B5EF4-FFF2-40B4-BE49-F238E27FC236}">
                      <a16:creationId xmlns:a16="http://schemas.microsoft.com/office/drawing/2014/main" id="{C54CC2E2-8BD4-4391-7BC0-9BE4698A9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8708" y="2980301"/>
                  <a:ext cx="2117572" cy="55420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DD30DC5-B2C7-3B9C-2FE8-22409B518D99}"/>
                    </a:ext>
                  </a:extLst>
                </p:cNvPr>
                <p:cNvSpPr txBox="1"/>
                <p:nvPr/>
              </p:nvSpPr>
              <p:spPr>
                <a:xfrm>
                  <a:off x="7330745" y="2447605"/>
                  <a:ext cx="1758466" cy="508771"/>
                </a:xfrm>
                <a:prstGeom prst="rect">
                  <a:avLst/>
                </a:prstGeom>
                <a:noFill/>
              </p:spPr>
              <p:txBody>
                <a:bodyPr wrap="none" rtlCol="0">
                  <a:spAutoFit/>
                </a:bodyPr>
                <a:lstStyle/>
                <a:p>
                  <a:r>
                    <a:rPr lang="en-US" sz="2000" dirty="0">
                      <a:solidFill>
                        <a:srgbClr val="002060"/>
                      </a:solidFill>
                      <a:latin typeface="Tahoma"/>
                      <a:cs typeface="Tahoma"/>
                    </a:rPr>
                    <a:t>Yi-yen Hsieh</a:t>
                  </a:r>
                  <a:endParaRPr lang="en-US" sz="2000" dirty="0"/>
                </a:p>
              </p:txBody>
            </p:sp>
          </p:grpSp>
          <p:grpSp>
            <p:nvGrpSpPr>
              <p:cNvPr id="17" name="Group 16">
                <a:extLst>
                  <a:ext uri="{FF2B5EF4-FFF2-40B4-BE49-F238E27FC236}">
                    <a16:creationId xmlns:a16="http://schemas.microsoft.com/office/drawing/2014/main" id="{6533C55C-6EEF-19EA-DD19-4477E3BA4266}"/>
                  </a:ext>
                </a:extLst>
              </p:cNvPr>
              <p:cNvGrpSpPr/>
              <p:nvPr/>
            </p:nvGrpSpPr>
            <p:grpSpPr>
              <a:xfrm>
                <a:off x="8372747" y="2990056"/>
                <a:ext cx="2970624" cy="1190822"/>
                <a:chOff x="8111274" y="4956462"/>
                <a:chExt cx="2970624" cy="1190822"/>
              </a:xfrm>
            </p:grpSpPr>
            <p:pic>
              <p:nvPicPr>
                <p:cNvPr id="21" name="Picture 2">
                  <a:extLst>
                    <a:ext uri="{FF2B5EF4-FFF2-40B4-BE49-F238E27FC236}">
                      <a16:creationId xmlns:a16="http://schemas.microsoft.com/office/drawing/2014/main" id="{592B6E24-67E3-0C06-A449-D5A0AF958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4715" y="5398850"/>
                  <a:ext cx="1134435" cy="7484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1719573-D197-EB83-C9B6-4049A47B3085}"/>
                    </a:ext>
                  </a:extLst>
                </p:cNvPr>
                <p:cNvSpPr txBox="1"/>
                <p:nvPr/>
              </p:nvSpPr>
              <p:spPr>
                <a:xfrm>
                  <a:off x="8111274" y="4956462"/>
                  <a:ext cx="2970624" cy="508771"/>
                </a:xfrm>
                <a:prstGeom prst="rect">
                  <a:avLst/>
                </a:prstGeom>
                <a:noFill/>
              </p:spPr>
              <p:txBody>
                <a:bodyPr wrap="none" rtlCol="0">
                  <a:spAutoFit/>
                </a:bodyPr>
                <a:lstStyle/>
                <a:p>
                  <a:r>
                    <a:rPr lang="en-US" sz="2000" dirty="0">
                      <a:solidFill>
                        <a:srgbClr val="002060"/>
                      </a:solidFill>
                      <a:latin typeface="Tahoma"/>
                      <a:cs typeface="Tahoma"/>
                    </a:rPr>
                    <a:t>Sohrab </a:t>
                  </a:r>
                  <a:r>
                    <a:rPr lang="en-US" sz="2000" dirty="0" err="1">
                      <a:solidFill>
                        <a:srgbClr val="002060"/>
                      </a:solidFill>
                      <a:latin typeface="Tahoma"/>
                      <a:cs typeface="Tahoma"/>
                    </a:rPr>
                    <a:t>Aftabjahani</a:t>
                  </a:r>
                  <a:endParaRPr lang="en-US" sz="2000" dirty="0"/>
                </a:p>
              </p:txBody>
            </p:sp>
          </p:grpSp>
          <p:grpSp>
            <p:nvGrpSpPr>
              <p:cNvPr id="18" name="Group 17">
                <a:extLst>
                  <a:ext uri="{FF2B5EF4-FFF2-40B4-BE49-F238E27FC236}">
                    <a16:creationId xmlns:a16="http://schemas.microsoft.com/office/drawing/2014/main" id="{2F84EF7A-4B7F-8D17-8776-9298C7DD68F6}"/>
                  </a:ext>
                </a:extLst>
              </p:cNvPr>
              <p:cNvGrpSpPr/>
              <p:nvPr/>
            </p:nvGrpSpPr>
            <p:grpSpPr>
              <a:xfrm>
                <a:off x="3794735" y="3003464"/>
                <a:ext cx="2033448" cy="1068556"/>
                <a:chOff x="9195594" y="1079945"/>
                <a:chExt cx="2033448" cy="1068556"/>
              </a:xfrm>
            </p:grpSpPr>
            <p:pic>
              <p:nvPicPr>
                <p:cNvPr id="19" name="Picture 4" descr="AD7705BR footprint &amp; symbol by Analog Devices Inc. | SnapEDA">
                  <a:extLst>
                    <a:ext uri="{FF2B5EF4-FFF2-40B4-BE49-F238E27FC236}">
                      <a16:creationId xmlns:a16="http://schemas.microsoft.com/office/drawing/2014/main" id="{18B4B1F8-9CFD-77E5-955E-4D7884B485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9827" y="1627430"/>
                  <a:ext cx="1884981" cy="5210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E44672C-EBF2-634D-F144-660F9DDA5E8B}"/>
                    </a:ext>
                  </a:extLst>
                </p:cNvPr>
                <p:cNvSpPr txBox="1"/>
                <p:nvPr/>
              </p:nvSpPr>
              <p:spPr>
                <a:xfrm>
                  <a:off x="9195594" y="1079945"/>
                  <a:ext cx="2033448" cy="508771"/>
                </a:xfrm>
                <a:prstGeom prst="rect">
                  <a:avLst/>
                </a:prstGeom>
                <a:noFill/>
              </p:spPr>
              <p:txBody>
                <a:bodyPr wrap="none" rtlCol="0">
                  <a:spAutoFit/>
                </a:bodyPr>
                <a:lstStyle/>
                <a:p>
                  <a:r>
                    <a:rPr lang="en-US" sz="2000" dirty="0" err="1">
                      <a:solidFill>
                        <a:srgbClr val="002060"/>
                      </a:solidFill>
                      <a:latin typeface="Tahoma"/>
                      <a:cs typeface="Tahoma"/>
                    </a:rPr>
                    <a:t>Maitreyi</a:t>
                  </a:r>
                  <a:r>
                    <a:rPr lang="en-US" sz="2000" dirty="0">
                      <a:solidFill>
                        <a:srgbClr val="002060"/>
                      </a:solidFill>
                      <a:latin typeface="Tahoma"/>
                      <a:cs typeface="Tahoma"/>
                    </a:rPr>
                    <a:t> Ashok</a:t>
                  </a:r>
                  <a:endParaRPr lang="en-US" sz="2000" dirty="0"/>
                </a:p>
              </p:txBody>
            </p:sp>
          </p:grpSp>
        </p:grpSp>
        <p:pic>
          <p:nvPicPr>
            <p:cNvPr id="1026" name="Picture 2">
              <a:extLst>
                <a:ext uri="{FF2B5EF4-FFF2-40B4-BE49-F238E27FC236}">
                  <a16:creationId xmlns:a16="http://schemas.microsoft.com/office/drawing/2014/main" id="{DCC635AB-1825-0536-DAA0-81A0D9D422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9783" y="4970588"/>
              <a:ext cx="1313747" cy="52714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53C43DF-4CD9-BD1E-8D5D-83D7831127B8}"/>
                </a:ext>
              </a:extLst>
            </p:cNvPr>
            <p:cNvSpPr txBox="1"/>
            <p:nvPr/>
          </p:nvSpPr>
          <p:spPr>
            <a:xfrm>
              <a:off x="9945982" y="4571782"/>
              <a:ext cx="2763577" cy="400110"/>
            </a:xfrm>
            <a:prstGeom prst="rect">
              <a:avLst/>
            </a:prstGeom>
            <a:noFill/>
          </p:spPr>
          <p:txBody>
            <a:bodyPr wrap="square" rtlCol="0">
              <a:spAutoFit/>
            </a:bodyPr>
            <a:lstStyle/>
            <a:p>
              <a:r>
                <a:rPr lang="en-US" sz="2000" dirty="0">
                  <a:solidFill>
                    <a:srgbClr val="002060"/>
                  </a:solidFill>
                  <a:latin typeface="Tahoma"/>
                  <a:cs typeface="Tahoma"/>
                </a:rPr>
                <a:t>Nitin </a:t>
              </a:r>
              <a:r>
                <a:rPr lang="en-US" sz="2000" dirty="0" err="1">
                  <a:solidFill>
                    <a:srgbClr val="002060"/>
                  </a:solidFill>
                  <a:latin typeface="Tahoma"/>
                  <a:cs typeface="Tahoma"/>
                </a:rPr>
                <a:t>Pundir</a:t>
              </a:r>
              <a:endParaRPr lang="en-US" sz="2000" dirty="0"/>
            </a:p>
          </p:txBody>
        </p:sp>
      </p:grpSp>
      <p:sp>
        <p:nvSpPr>
          <p:cNvPr id="28" name="TextBox 27">
            <a:extLst>
              <a:ext uri="{FF2B5EF4-FFF2-40B4-BE49-F238E27FC236}">
                <a16:creationId xmlns:a16="http://schemas.microsoft.com/office/drawing/2014/main" id="{39A11034-F72B-4C1B-6CD6-B09D213BF419}"/>
              </a:ext>
            </a:extLst>
          </p:cNvPr>
          <p:cNvSpPr txBox="1"/>
          <p:nvPr/>
        </p:nvSpPr>
        <p:spPr>
          <a:xfrm>
            <a:off x="5085927" y="3274707"/>
            <a:ext cx="933269"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Co-PI</a:t>
            </a:r>
          </a:p>
        </p:txBody>
      </p:sp>
      <p:sp>
        <p:nvSpPr>
          <p:cNvPr id="31" name="TextBox 30">
            <a:extLst>
              <a:ext uri="{FF2B5EF4-FFF2-40B4-BE49-F238E27FC236}">
                <a16:creationId xmlns:a16="http://schemas.microsoft.com/office/drawing/2014/main" id="{E34AF705-31D8-598A-35D3-0261763AAF08}"/>
              </a:ext>
            </a:extLst>
          </p:cNvPr>
          <p:cNvSpPr txBox="1"/>
          <p:nvPr/>
        </p:nvSpPr>
        <p:spPr>
          <a:xfrm>
            <a:off x="9367845" y="3276777"/>
            <a:ext cx="1236236" cy="461665"/>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Student</a:t>
            </a:r>
          </a:p>
        </p:txBody>
      </p:sp>
      <p:sp>
        <p:nvSpPr>
          <p:cNvPr id="37" name="TextBox 36">
            <a:extLst>
              <a:ext uri="{FF2B5EF4-FFF2-40B4-BE49-F238E27FC236}">
                <a16:creationId xmlns:a16="http://schemas.microsoft.com/office/drawing/2014/main" id="{2C9A2450-A68C-4980-B271-F0CD0DDDCCE0}"/>
              </a:ext>
            </a:extLst>
          </p:cNvPr>
          <p:cNvSpPr txBox="1"/>
          <p:nvPr/>
        </p:nvSpPr>
        <p:spPr>
          <a:xfrm>
            <a:off x="3604015" y="3659769"/>
            <a:ext cx="3846951" cy="815608"/>
          </a:xfrm>
          <a:prstGeom prst="rect">
            <a:avLst/>
          </a:prstGeom>
          <a:noFill/>
        </p:spPr>
        <p:txBody>
          <a:bodyPr wrap="none" rtlCol="0">
            <a:spAutoFit/>
          </a:bodyPr>
          <a:lstStyle/>
          <a:p>
            <a:pPr marL="12682" algn="ctr">
              <a:spcBef>
                <a:spcPts val="570"/>
              </a:spcBef>
              <a:buClr>
                <a:srgbClr val="002D72"/>
              </a:buClr>
              <a:tabLst>
                <a:tab pos="755620" algn="l"/>
              </a:tabLst>
            </a:pPr>
            <a:r>
              <a:rPr lang="en-US" sz="2200" dirty="0">
                <a:solidFill>
                  <a:srgbClr val="002060"/>
                </a:solidFill>
                <a:latin typeface="Tahoma"/>
                <a:cs typeface="Tahoma"/>
              </a:rPr>
              <a:t>Dr. </a:t>
            </a:r>
            <a:r>
              <a:rPr lang="en-US" sz="2200" dirty="0" err="1">
                <a:solidFill>
                  <a:srgbClr val="002060"/>
                </a:solidFill>
                <a:latin typeface="Tahoma"/>
                <a:cs typeface="Tahoma"/>
              </a:rPr>
              <a:t>Farimah</a:t>
            </a:r>
            <a:r>
              <a:rPr lang="en-US" sz="2200" dirty="0">
                <a:solidFill>
                  <a:srgbClr val="002060"/>
                </a:solidFill>
                <a:latin typeface="Tahoma"/>
                <a:cs typeface="Tahoma"/>
              </a:rPr>
              <a:t> Farahmandi</a:t>
            </a:r>
          </a:p>
          <a:p>
            <a:pPr marL="12682" algn="ctr">
              <a:spcBef>
                <a:spcPts val="570"/>
              </a:spcBef>
              <a:buClr>
                <a:srgbClr val="002D72"/>
              </a:buClr>
              <a:tabLst>
                <a:tab pos="755620" algn="l"/>
              </a:tabLst>
            </a:pPr>
            <a:r>
              <a:rPr lang="en-US" sz="2000" dirty="0">
                <a:solidFill>
                  <a:srgbClr val="002060"/>
                </a:solidFill>
                <a:latin typeface="Tahoma"/>
                <a:cs typeface="Tahoma"/>
              </a:rPr>
              <a:t>Assistant Professor at ECE Dept.</a:t>
            </a:r>
          </a:p>
        </p:txBody>
      </p:sp>
      <p:pic>
        <p:nvPicPr>
          <p:cNvPr id="38" name="Picture 4" descr="Farimah Farahmandi : ECE FLORIDA">
            <a:extLst>
              <a:ext uri="{FF2B5EF4-FFF2-40B4-BE49-F238E27FC236}">
                <a16:creationId xmlns:a16="http://schemas.microsoft.com/office/drawing/2014/main" id="{00535818-3ABD-FEC5-D8C0-829DA2E5F8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0454" y="1168977"/>
            <a:ext cx="1854072" cy="20897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6757EBB-E0C7-2469-3E29-096B9DC641FB}"/>
              </a:ext>
            </a:extLst>
          </p:cNvPr>
          <p:cNvSpPr txBox="1"/>
          <p:nvPr/>
        </p:nvSpPr>
        <p:spPr>
          <a:xfrm>
            <a:off x="7873887" y="3698458"/>
            <a:ext cx="4034951" cy="784830"/>
          </a:xfrm>
          <a:prstGeom prst="rect">
            <a:avLst/>
          </a:prstGeom>
          <a:noFill/>
        </p:spPr>
        <p:txBody>
          <a:bodyPr wrap="none" rtlCol="0">
            <a:spAutoFit/>
          </a:bodyPr>
          <a:lstStyle/>
          <a:p>
            <a:pPr marL="12682" indent="0" algn="ctr">
              <a:spcBef>
                <a:spcPts val="570"/>
              </a:spcBef>
              <a:buClr>
                <a:srgbClr val="002D72"/>
              </a:buClr>
              <a:buNone/>
              <a:tabLst>
                <a:tab pos="755620" algn="l"/>
              </a:tabLst>
            </a:pPr>
            <a:r>
              <a:rPr lang="en-US" sz="2000" spc="-5" dirty="0">
                <a:solidFill>
                  <a:srgbClr val="002060"/>
                </a:solidFill>
                <a:latin typeface="Tahoma"/>
                <a:cs typeface="Tahoma"/>
              </a:rPr>
              <a:t>Mridha Md Mashahedur Rahman</a:t>
            </a:r>
          </a:p>
          <a:p>
            <a:pPr marL="12682" indent="0" algn="ctr">
              <a:spcBef>
                <a:spcPts val="570"/>
              </a:spcBef>
              <a:buClr>
                <a:srgbClr val="002D72"/>
              </a:buClr>
              <a:buNone/>
              <a:tabLst>
                <a:tab pos="755620" algn="l"/>
              </a:tabLst>
            </a:pPr>
            <a:r>
              <a:rPr lang="en-US" sz="2000" spc="-5" dirty="0">
                <a:solidFill>
                  <a:srgbClr val="002060"/>
                </a:solidFill>
                <a:latin typeface="Tahoma"/>
                <a:cs typeface="Tahoma"/>
              </a:rPr>
              <a:t>Expected Grad. (Ph.D.): May</a:t>
            </a:r>
            <a:r>
              <a:rPr lang="en-US" sz="2000" spc="-5" dirty="0">
                <a:latin typeface="Tahoma"/>
                <a:cs typeface="Tahoma"/>
              </a:rPr>
              <a:t> 2026</a:t>
            </a:r>
            <a:endParaRPr lang="en-US" dirty="0">
              <a:solidFill>
                <a:srgbClr val="002060"/>
              </a:solidFill>
              <a:latin typeface="Tahoma"/>
              <a:cs typeface="Tahoma"/>
            </a:endParaRPr>
          </a:p>
        </p:txBody>
      </p:sp>
      <p:sp>
        <p:nvSpPr>
          <p:cNvPr id="30" name="Rectangle 29">
            <a:extLst>
              <a:ext uri="{FF2B5EF4-FFF2-40B4-BE49-F238E27FC236}">
                <a16:creationId xmlns:a16="http://schemas.microsoft.com/office/drawing/2014/main" id="{10094F23-1935-E5C3-99CC-D8E4AE94DFF2}"/>
              </a:ext>
            </a:extLst>
          </p:cNvPr>
          <p:cNvSpPr/>
          <p:nvPr/>
        </p:nvSpPr>
        <p:spPr>
          <a:xfrm>
            <a:off x="1743897" y="5308472"/>
            <a:ext cx="10175731" cy="106897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77DD197-63B4-BC52-C788-6F67F273E606}"/>
              </a:ext>
            </a:extLst>
          </p:cNvPr>
          <p:cNvSpPr/>
          <p:nvPr/>
        </p:nvSpPr>
        <p:spPr>
          <a:xfrm>
            <a:off x="256557" y="987553"/>
            <a:ext cx="2974680" cy="34726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A442AEC-8BC7-F8A6-5411-6973546155BB}"/>
              </a:ext>
            </a:extLst>
          </p:cNvPr>
          <p:cNvSpPr/>
          <p:nvPr/>
        </p:nvSpPr>
        <p:spPr>
          <a:xfrm>
            <a:off x="3654158" y="987552"/>
            <a:ext cx="3796808" cy="347265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8CCCF7C-40CB-30C4-ECA9-F5CD4EFB34FA}"/>
              </a:ext>
            </a:extLst>
          </p:cNvPr>
          <p:cNvSpPr/>
          <p:nvPr/>
        </p:nvSpPr>
        <p:spPr>
          <a:xfrm>
            <a:off x="7911959" y="1015039"/>
            <a:ext cx="3976859" cy="346033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in a suit and tie&#10;&#10;Description automatically generated">
            <a:extLst>
              <a:ext uri="{FF2B5EF4-FFF2-40B4-BE49-F238E27FC236}">
                <a16:creationId xmlns:a16="http://schemas.microsoft.com/office/drawing/2014/main" id="{55A25BD6-1E2C-02A6-FEC4-DE238985FD8D}"/>
              </a:ext>
            </a:extLst>
          </p:cNvPr>
          <p:cNvPicPr>
            <a:picLocks noChangeAspect="1"/>
          </p:cNvPicPr>
          <p:nvPr/>
        </p:nvPicPr>
        <p:blipFill>
          <a:blip r:embed="rId9"/>
          <a:stretch>
            <a:fillRect/>
          </a:stretch>
        </p:blipFill>
        <p:spPr>
          <a:xfrm>
            <a:off x="8973352" y="1168977"/>
            <a:ext cx="1854072" cy="2004727"/>
          </a:xfrm>
          <a:prstGeom prst="rect">
            <a:avLst/>
          </a:prstGeom>
          <a:effectLst>
            <a:softEdge rad="31750"/>
          </a:effectLst>
        </p:spPr>
      </p:pic>
      <p:pic>
        <p:nvPicPr>
          <p:cNvPr id="12" name="Picture 11" descr="A black background with a black square&#10;&#10;Description automatically generated with medium confidence">
            <a:extLst>
              <a:ext uri="{FF2B5EF4-FFF2-40B4-BE49-F238E27FC236}">
                <a16:creationId xmlns:a16="http://schemas.microsoft.com/office/drawing/2014/main" id="{5F6A03E6-A449-5366-2101-71C9A293D724}"/>
              </a:ext>
            </a:extLst>
          </p:cNvPr>
          <p:cNvPicPr>
            <a:picLocks noChangeAspect="1"/>
          </p:cNvPicPr>
          <p:nvPr/>
        </p:nvPicPr>
        <p:blipFill>
          <a:blip r:embed="rId10"/>
          <a:stretch>
            <a:fillRect/>
          </a:stretch>
        </p:blipFill>
        <p:spPr>
          <a:xfrm>
            <a:off x="8241030" y="5086248"/>
            <a:ext cx="1843046" cy="1843046"/>
          </a:xfrm>
          <a:prstGeom prst="rect">
            <a:avLst/>
          </a:prstGeom>
        </p:spPr>
      </p:pic>
      <p:sp>
        <p:nvSpPr>
          <p:cNvPr id="15" name="TextBox 14">
            <a:extLst>
              <a:ext uri="{FF2B5EF4-FFF2-40B4-BE49-F238E27FC236}">
                <a16:creationId xmlns:a16="http://schemas.microsoft.com/office/drawing/2014/main" id="{8B885B7D-2580-DB4F-84BB-610780B2960A}"/>
              </a:ext>
            </a:extLst>
          </p:cNvPr>
          <p:cNvSpPr txBox="1"/>
          <p:nvPr/>
        </p:nvSpPr>
        <p:spPr>
          <a:xfrm>
            <a:off x="8422576" y="5344091"/>
            <a:ext cx="1621470" cy="400110"/>
          </a:xfrm>
          <a:prstGeom prst="rect">
            <a:avLst/>
          </a:prstGeom>
          <a:noFill/>
        </p:spPr>
        <p:txBody>
          <a:bodyPr wrap="none" rtlCol="0">
            <a:spAutoFit/>
          </a:bodyPr>
          <a:lstStyle/>
          <a:p>
            <a:r>
              <a:rPr lang="en-US" sz="2000" dirty="0">
                <a:solidFill>
                  <a:srgbClr val="002060"/>
                </a:solidFill>
                <a:latin typeface="Tahoma"/>
                <a:cs typeface="Tahoma"/>
              </a:rPr>
              <a:t>Amitabh Das</a:t>
            </a:r>
            <a:endParaRPr lang="en-US" sz="2000" dirty="0"/>
          </a:p>
        </p:txBody>
      </p:sp>
    </p:spTree>
    <p:extLst>
      <p:ext uri="{BB962C8B-B14F-4D97-AF65-F5344CB8AC3E}">
        <p14:creationId xmlns:p14="http://schemas.microsoft.com/office/powerpoint/2010/main" val="2177549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38300-2520-5CED-40B9-61E7FB5E7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078E6-3C60-15F5-004E-7D879E039EF3}"/>
              </a:ext>
            </a:extLst>
          </p:cNvPr>
          <p:cNvSpPr>
            <a:spLocks noGrp="1"/>
          </p:cNvSpPr>
          <p:nvPr>
            <p:ph type="title"/>
          </p:nvPr>
        </p:nvSpPr>
        <p:spPr>
          <a:xfrm>
            <a:off x="412138" y="280802"/>
            <a:ext cx="9508929" cy="677141"/>
          </a:xfrm>
        </p:spPr>
        <p:txBody>
          <a:bodyPr>
            <a:noAutofit/>
          </a:bodyPr>
          <a:lstStyle/>
          <a:p>
            <a:pPr algn="l"/>
            <a:r>
              <a:rPr lang="en-US" dirty="0">
                <a:cs typeface="Arial" panose="020B0604020202020204" pitchFamily="34" charset="0"/>
              </a:rPr>
              <a:t>Motivation</a:t>
            </a:r>
          </a:p>
        </p:txBody>
      </p:sp>
      <p:sp>
        <p:nvSpPr>
          <p:cNvPr id="15" name="Content Placeholder 2">
            <a:extLst>
              <a:ext uri="{FF2B5EF4-FFF2-40B4-BE49-F238E27FC236}">
                <a16:creationId xmlns:a16="http://schemas.microsoft.com/office/drawing/2014/main" id="{DA4491CD-FB05-7B31-66EC-9A34D3055729}"/>
              </a:ext>
            </a:extLst>
          </p:cNvPr>
          <p:cNvSpPr>
            <a:spLocks noGrp="1"/>
          </p:cNvSpPr>
          <p:nvPr>
            <p:ph idx="1"/>
          </p:nvPr>
        </p:nvSpPr>
        <p:spPr>
          <a:xfrm>
            <a:off x="40236" y="957943"/>
            <a:ext cx="7393336" cy="5676121"/>
          </a:xfrm>
        </p:spPr>
        <p:txBody>
          <a:bodyPr>
            <a:normAutofit/>
          </a:bodyPr>
          <a:lstStyle/>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Need to protect security assets from Physical Attacks</a:t>
            </a:r>
          </a:p>
          <a:p>
            <a:pPr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Most components of modern SoCs store some security asset like </a:t>
            </a:r>
            <a:r>
              <a:rPr lang="en-US" altLang="zh-CN" sz="1800" b="0" dirty="0">
                <a:latin typeface="Arial" charset="0"/>
                <a:ea typeface="Arial" charset="0"/>
                <a:cs typeface="Arial" charset="0"/>
              </a:rPr>
              <a:t>On-device keys</a:t>
            </a:r>
            <a:r>
              <a:rPr lang="en-US" altLang="zh-CN" sz="1800" dirty="0">
                <a:latin typeface="Arial" charset="0"/>
                <a:ea typeface="Arial" charset="0"/>
                <a:cs typeface="Arial" charset="0"/>
              </a:rPr>
              <a:t>, </a:t>
            </a:r>
            <a:r>
              <a:rPr lang="en-US" altLang="zh-CN" sz="1800" b="0" dirty="0">
                <a:latin typeface="Arial" charset="0"/>
                <a:ea typeface="Arial" charset="0"/>
                <a:cs typeface="Arial" charset="0"/>
              </a:rPr>
              <a:t>Manufacturer firmware, etc.</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Software running on vulnerable hardware is not secure</a:t>
            </a:r>
          </a:p>
          <a:p>
            <a:pPr marL="692150" lvl="1" indent="-157163">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Software execution is susceptible to both software and hardware attacks </a:t>
            </a:r>
          </a:p>
          <a:p>
            <a:pPr marL="692150" lvl="1" indent="-157163">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Physical </a:t>
            </a:r>
            <a:r>
              <a:rPr lang="en-US" altLang="zh-CN" sz="1800" dirty="0">
                <a:latin typeface="Arial" charset="0"/>
                <a:ea typeface="Arial" charset="0"/>
                <a:cs typeface="Arial" charset="0"/>
              </a:rPr>
              <a:t>A</a:t>
            </a:r>
            <a:r>
              <a:rPr lang="en-US" altLang="zh-CN" sz="1800" b="0" dirty="0">
                <a:latin typeface="Arial" charset="0"/>
                <a:ea typeface="Arial" charset="0"/>
                <a:cs typeface="Arial" charset="0"/>
              </a:rPr>
              <a:t>ttack targets the </a:t>
            </a:r>
            <a:r>
              <a:rPr lang="en-US" altLang="zh-CN" sz="1800" dirty="0">
                <a:latin typeface="Arial" charset="0"/>
                <a:ea typeface="Arial" charset="0"/>
                <a:cs typeface="Arial" charset="0"/>
              </a:rPr>
              <a:t>physical logic </a:t>
            </a:r>
            <a:r>
              <a:rPr lang="en-US" altLang="zh-CN" sz="1800" b="0" dirty="0">
                <a:latin typeface="Arial" charset="0"/>
                <a:ea typeface="Arial" charset="0"/>
                <a:cs typeface="Arial" charset="0"/>
              </a:rPr>
              <a:t>implementations, </a:t>
            </a:r>
            <a:r>
              <a:rPr lang="en-US" altLang="zh-CN" sz="1800" b="0" u="sng" dirty="0">
                <a:latin typeface="Arial" charset="0"/>
                <a:ea typeface="Arial" charset="0"/>
                <a:cs typeface="Arial" charset="0"/>
              </a:rPr>
              <a:t>bypassing upper-level security measures</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Software developers/compilers are not informed of physical attacks</a:t>
            </a:r>
            <a:r>
              <a:rPr lang="en-US" altLang="zh-CN" sz="2000" b="1" dirty="0">
                <a:latin typeface="Arial" charset="0"/>
                <a:ea typeface="Arial" charset="0"/>
                <a:cs typeface="Arial" charset="0"/>
              </a:rPr>
              <a:t> (like Fault Injection Attacks)</a:t>
            </a:r>
          </a:p>
          <a:p>
            <a:pPr lvl="1">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The only existing physical modeling in compilers is based on unrealistic software-based predictions </a:t>
            </a:r>
            <a:r>
              <a:rPr lang="en-US" altLang="zh-CN" sz="1800" b="0" dirty="0">
                <a:latin typeface="Arial" charset="0"/>
                <a:ea typeface="Arial" charset="0"/>
                <a:cs typeface="Arial" charset="0"/>
                <a:hlinkClick r:id="rId3" action="ppaction://hlinksldjump"/>
              </a:rPr>
              <a:t>[1]</a:t>
            </a:r>
            <a:endParaRPr lang="en-US" altLang="zh-CN" sz="1800" b="0" dirty="0">
              <a:latin typeface="Arial" charset="0"/>
              <a:ea typeface="Arial" charset="0"/>
              <a:cs typeface="Arial" charset="0"/>
            </a:endParaRPr>
          </a:p>
        </p:txBody>
      </p:sp>
      <p:pic>
        <p:nvPicPr>
          <p:cNvPr id="5" name="Picture 4">
            <a:extLst>
              <a:ext uri="{FF2B5EF4-FFF2-40B4-BE49-F238E27FC236}">
                <a16:creationId xmlns:a16="http://schemas.microsoft.com/office/drawing/2014/main" id="{938E0240-18A0-2378-082F-B33A41CD92A7}"/>
              </a:ext>
            </a:extLst>
          </p:cNvPr>
          <p:cNvPicPr>
            <a:picLocks noChangeAspect="1"/>
          </p:cNvPicPr>
          <p:nvPr/>
        </p:nvPicPr>
        <p:blipFill>
          <a:blip r:embed="rId4"/>
          <a:stretch>
            <a:fillRect/>
          </a:stretch>
        </p:blipFill>
        <p:spPr>
          <a:xfrm>
            <a:off x="7433572" y="1363437"/>
            <a:ext cx="4615169" cy="3842070"/>
          </a:xfrm>
          <a:prstGeom prst="rect">
            <a:avLst/>
          </a:prstGeom>
        </p:spPr>
      </p:pic>
      <p:sp>
        <p:nvSpPr>
          <p:cNvPr id="6" name="Content Placeholder 4">
            <a:extLst>
              <a:ext uri="{FF2B5EF4-FFF2-40B4-BE49-F238E27FC236}">
                <a16:creationId xmlns:a16="http://schemas.microsoft.com/office/drawing/2014/main" id="{4E9F16F4-0A9F-326E-6C96-B614101D9A45}"/>
              </a:ext>
            </a:extLst>
          </p:cNvPr>
          <p:cNvSpPr txBox="1">
            <a:spLocks/>
          </p:cNvSpPr>
          <p:nvPr/>
        </p:nvSpPr>
        <p:spPr>
          <a:xfrm>
            <a:off x="8223247" y="5205507"/>
            <a:ext cx="3195867" cy="295898"/>
          </a:xfrm>
          <a:prstGeom prst="rect">
            <a:avLst/>
          </a:prstGeom>
        </p:spPr>
        <p:txBody>
          <a:bodyPr/>
          <a:lstStyle/>
          <a:p>
            <a:pPr lvl="0" algn="ctr">
              <a:spcBef>
                <a:spcPct val="20000"/>
              </a:spcBef>
              <a:defRPr/>
            </a:pPr>
            <a:r>
              <a:rPr lang="en-US" sz="1200">
                <a:latin typeface="Arial" pitchFamily="34" charset="0"/>
                <a:cs typeface="Arial" pitchFamily="34" charset="0"/>
              </a:rPr>
              <a:t>The various security assets in a modern Intel SoC that needs to be protected. Source: Intel</a:t>
            </a:r>
          </a:p>
        </p:txBody>
      </p:sp>
    </p:spTree>
    <p:extLst>
      <p:ext uri="{BB962C8B-B14F-4D97-AF65-F5344CB8AC3E}">
        <p14:creationId xmlns:p14="http://schemas.microsoft.com/office/powerpoint/2010/main" val="868686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5B50-9358-411A-7098-A038BF799B3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04C4594-5B7E-3EE8-2189-DC3E334CC0AD}"/>
              </a:ext>
            </a:extLst>
          </p:cNvPr>
          <p:cNvSpPr txBox="1">
            <a:spLocks/>
          </p:cNvSpPr>
          <p:nvPr/>
        </p:nvSpPr>
        <p:spPr>
          <a:xfrm>
            <a:off x="443724" y="325907"/>
            <a:ext cx="9508929" cy="668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Arial Narrow" panose="020B0606020202030204" pitchFamily="34" charset="0"/>
                <a:ea typeface="+mj-ea"/>
                <a:cs typeface="+mj-cs"/>
              </a:defRPr>
            </a:lvl1pPr>
          </a:lstStyle>
          <a:p>
            <a:pPr algn="l"/>
            <a:r>
              <a:rPr lang="en-US" b="0" dirty="0">
                <a:solidFill>
                  <a:srgbClr val="225F98"/>
                </a:solidFill>
                <a:latin typeface="+mj-lt"/>
                <a:cs typeface="Arial" panose="020B0604020202020204" pitchFamily="34" charset="0"/>
              </a:rPr>
              <a:t>Background</a:t>
            </a:r>
          </a:p>
        </p:txBody>
      </p:sp>
      <p:sp>
        <p:nvSpPr>
          <p:cNvPr id="4" name="Content Placeholder 2">
            <a:extLst>
              <a:ext uri="{FF2B5EF4-FFF2-40B4-BE49-F238E27FC236}">
                <a16:creationId xmlns:a16="http://schemas.microsoft.com/office/drawing/2014/main" id="{7FED132D-ABD1-8426-CB8C-BFC0B189C568}"/>
              </a:ext>
            </a:extLst>
          </p:cNvPr>
          <p:cNvSpPr txBox="1">
            <a:spLocks/>
          </p:cNvSpPr>
          <p:nvPr/>
        </p:nvSpPr>
        <p:spPr>
          <a:xfrm>
            <a:off x="163832" y="1292674"/>
            <a:ext cx="5411460"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indent="-177800">
              <a:lnSpc>
                <a:spcPct val="120000"/>
              </a:lnSpc>
              <a:spcBef>
                <a:spcPts val="0"/>
              </a:spcBef>
            </a:pPr>
            <a:r>
              <a:rPr lang="en-US" altLang="zh-CN" sz="2000" b="1" u="sng" dirty="0">
                <a:latin typeface="Arial" charset="0"/>
                <a:ea typeface="Arial" charset="0"/>
                <a:cs typeface="Arial" charset="0"/>
              </a:rPr>
              <a:t>Vulnerabilities</a:t>
            </a:r>
          </a:p>
          <a:p>
            <a:pPr marL="908050"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C/C++ codes are susceptible to memory safety and control flow violations</a:t>
            </a:r>
            <a:endParaRPr lang="en-US" altLang="zh-CN" sz="2000" dirty="0">
              <a:latin typeface="Arial" charset="0"/>
              <a:ea typeface="Arial" charset="0"/>
              <a:cs typeface="Arial" charset="0"/>
            </a:endParaRPr>
          </a:p>
        </p:txBody>
      </p:sp>
      <p:pic>
        <p:nvPicPr>
          <p:cNvPr id="13" name="Picture 12" descr="A blue graph with a line&#10;&#10;Description automatically generated">
            <a:extLst>
              <a:ext uri="{FF2B5EF4-FFF2-40B4-BE49-F238E27FC236}">
                <a16:creationId xmlns:a16="http://schemas.microsoft.com/office/drawing/2014/main" id="{4E591DAC-DBBF-3D9B-BE0E-2D33E4AD8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09" y="1092678"/>
            <a:ext cx="5662235" cy="2097960"/>
          </a:xfrm>
          <a:prstGeom prst="rect">
            <a:avLst/>
          </a:prstGeom>
        </p:spPr>
      </p:pic>
      <p:pic>
        <p:nvPicPr>
          <p:cNvPr id="15" name="Picture 14" descr="A colorful pie chart with a few pins&#10;&#10;Description automatically generated">
            <a:extLst>
              <a:ext uri="{FF2B5EF4-FFF2-40B4-BE49-F238E27FC236}">
                <a16:creationId xmlns:a16="http://schemas.microsoft.com/office/drawing/2014/main" id="{A1AF5311-E95F-31C3-5D91-D7AB46BFE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2087" y="3916270"/>
            <a:ext cx="3661133" cy="1929516"/>
          </a:xfrm>
          <a:prstGeom prst="rect">
            <a:avLst/>
          </a:prstGeom>
        </p:spPr>
      </p:pic>
      <p:sp>
        <p:nvSpPr>
          <p:cNvPr id="16" name="TextBox 15">
            <a:extLst>
              <a:ext uri="{FF2B5EF4-FFF2-40B4-BE49-F238E27FC236}">
                <a16:creationId xmlns:a16="http://schemas.microsoft.com/office/drawing/2014/main" id="{6F7A6610-740E-66FA-6630-997BAE0D2FEF}"/>
              </a:ext>
            </a:extLst>
          </p:cNvPr>
          <p:cNvSpPr txBox="1"/>
          <p:nvPr/>
        </p:nvSpPr>
        <p:spPr>
          <a:xfrm>
            <a:off x="7307248" y="5845786"/>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Google says </a:t>
            </a:r>
            <a:r>
              <a:rPr lang="en-US" sz="1200" b="1" err="1">
                <a:latin typeface="Arial" charset="0"/>
                <a:cs typeface="Arial" charset="0"/>
                <a:sym typeface="Gill Sans Light"/>
              </a:rPr>
              <a:t>upto</a:t>
            </a:r>
            <a:r>
              <a:rPr lang="en-US" sz="1200" b="1">
                <a:latin typeface="Arial" charset="0"/>
                <a:cs typeface="Arial" charset="0"/>
                <a:sym typeface="Gill Sans Light"/>
              </a:rPr>
              <a:t> 70% of security issues in </a:t>
            </a:r>
            <a:br>
              <a:rPr lang="en-US" sz="1200" b="1">
                <a:latin typeface="Arial" charset="0"/>
                <a:cs typeface="Arial" charset="0"/>
                <a:sym typeface="Gill Sans Light"/>
              </a:rPr>
            </a:br>
            <a:r>
              <a:rPr lang="en-US" sz="1200" b="1">
                <a:latin typeface="Arial" charset="0"/>
                <a:cs typeface="Arial" charset="0"/>
                <a:sym typeface="Gill Sans Light"/>
              </a:rPr>
              <a:t>Google Chrome are related to memory safety. </a:t>
            </a:r>
            <a:r>
              <a:rPr lang="en-US" altLang="zh-CN" sz="1200">
                <a:latin typeface="Arial" charset="0"/>
                <a:ea typeface="Arial" charset="0"/>
                <a:cs typeface="Arial" charset="0"/>
                <a:hlinkClick r:id="rId5" action="ppaction://hlinksldjump"/>
              </a:rPr>
              <a:t>[8]</a:t>
            </a:r>
            <a:endParaRPr lang="en-US" sz="1200" b="1">
              <a:latin typeface="Arial" charset="0"/>
              <a:cs typeface="Arial" charset="0"/>
              <a:sym typeface="Gill Sans Light"/>
            </a:endParaRPr>
          </a:p>
        </p:txBody>
      </p:sp>
      <p:sp>
        <p:nvSpPr>
          <p:cNvPr id="18" name="TextBox 17">
            <a:extLst>
              <a:ext uri="{FF2B5EF4-FFF2-40B4-BE49-F238E27FC236}">
                <a16:creationId xmlns:a16="http://schemas.microsoft.com/office/drawing/2014/main" id="{FA605DC6-92C1-EA46-0C2E-9EEFA8A3D8BE}"/>
              </a:ext>
            </a:extLst>
          </p:cNvPr>
          <p:cNvSpPr txBox="1"/>
          <p:nvPr/>
        </p:nvSpPr>
        <p:spPr>
          <a:xfrm>
            <a:off x="7194787" y="3223772"/>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Microsoft says around 70% of security updates address </a:t>
            </a:r>
            <a:br>
              <a:rPr lang="en-US" sz="1200" b="1">
                <a:latin typeface="Arial" charset="0"/>
                <a:cs typeface="Arial" charset="0"/>
                <a:sym typeface="Gill Sans Light"/>
              </a:rPr>
            </a:br>
            <a:r>
              <a:rPr lang="en-US" sz="1200" b="1">
                <a:latin typeface="Arial" charset="0"/>
                <a:cs typeface="Arial" charset="0"/>
                <a:sym typeface="Gill Sans Light"/>
              </a:rPr>
              <a:t>memory safety vulnerabilities in their products </a:t>
            </a:r>
            <a:r>
              <a:rPr lang="en-US" altLang="zh-CN" sz="1200">
                <a:latin typeface="Arial" charset="0"/>
                <a:ea typeface="Arial" charset="0"/>
                <a:cs typeface="Arial" charset="0"/>
              </a:rPr>
              <a:t> </a:t>
            </a:r>
            <a:r>
              <a:rPr lang="en-US" altLang="zh-CN" sz="1200">
                <a:latin typeface="Arial" charset="0"/>
                <a:ea typeface="Arial" charset="0"/>
                <a:cs typeface="Arial" charset="0"/>
                <a:hlinkClick r:id="rId5" action="ppaction://hlinksldjump"/>
              </a:rPr>
              <a:t>[8]</a:t>
            </a:r>
            <a:endParaRPr lang="en-US" altLang="zh-CN" sz="1200">
              <a:latin typeface="Arial" charset="0"/>
              <a:ea typeface="Arial" charset="0"/>
              <a:cs typeface="Arial" charset="0"/>
            </a:endParaRPr>
          </a:p>
        </p:txBody>
      </p:sp>
      <p:sp>
        <p:nvSpPr>
          <p:cNvPr id="19" name="Content Placeholder 2">
            <a:extLst>
              <a:ext uri="{FF2B5EF4-FFF2-40B4-BE49-F238E27FC236}">
                <a16:creationId xmlns:a16="http://schemas.microsoft.com/office/drawing/2014/main" id="{77A70AA3-6923-8169-7ACD-6F05BD281CAD}"/>
              </a:ext>
            </a:extLst>
          </p:cNvPr>
          <p:cNvSpPr txBox="1">
            <a:spLocks/>
          </p:cNvSpPr>
          <p:nvPr/>
        </p:nvSpPr>
        <p:spPr>
          <a:xfrm>
            <a:off x="144559" y="2756725"/>
            <a:ext cx="7356099"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2250" indent="0">
              <a:lnSpc>
                <a:spcPct val="120000"/>
              </a:lnSpc>
              <a:spcBef>
                <a:spcPts val="0"/>
              </a:spcBef>
              <a:buNone/>
            </a:pPr>
            <a:endParaRPr lang="en-US" altLang="zh-CN" sz="600" dirty="0">
              <a:latin typeface="Arial" charset="0"/>
              <a:ea typeface="Arial" charset="0"/>
              <a:cs typeface="Arial" charset="0"/>
            </a:endParaRPr>
          </a:p>
          <a:p>
            <a:pPr marL="400050" indent="-177800">
              <a:lnSpc>
                <a:spcPct val="120000"/>
              </a:lnSpc>
              <a:spcBef>
                <a:spcPts val="0"/>
              </a:spcBef>
            </a:pPr>
            <a:r>
              <a:rPr lang="en-US" altLang="zh-CN" sz="2000" b="1" u="sng" dirty="0">
                <a:latin typeface="Arial" charset="0"/>
                <a:ea typeface="Arial" charset="0"/>
                <a:cs typeface="Arial" charset="0"/>
              </a:rPr>
              <a:t>Compiler Hardening</a:t>
            </a:r>
          </a:p>
          <a:p>
            <a:pPr marL="747713" lvl="1" indent="-212725">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Existing compiler hardening techniques address software level vulnerabilities by setting security flags in compiler</a:t>
            </a:r>
            <a:r>
              <a:rPr lang="en-US" altLang="zh-CN" sz="1600" dirty="0">
                <a:latin typeface="Arial" charset="0"/>
                <a:ea typeface="Arial" charset="0"/>
                <a:cs typeface="Arial" charset="0"/>
              </a:rPr>
              <a:t> </a:t>
            </a:r>
            <a:r>
              <a:rPr lang="en-US" altLang="zh-CN" sz="1600" dirty="0">
                <a:latin typeface="Arial" charset="0"/>
                <a:ea typeface="Arial" charset="0"/>
                <a:cs typeface="Arial" charset="0"/>
                <a:hlinkClick r:id="rId5" action="ppaction://hlinksldjump"/>
              </a:rPr>
              <a:t>[1]</a:t>
            </a:r>
            <a:r>
              <a:rPr lang="en-US" altLang="zh-CN" sz="1600" dirty="0">
                <a:latin typeface="Arial" charset="0"/>
                <a:ea typeface="Arial" charset="0"/>
                <a:cs typeface="Arial" charset="0"/>
              </a:rPr>
              <a:t>,</a:t>
            </a:r>
            <a:r>
              <a:rPr lang="en-US" altLang="zh-CN" sz="1600" dirty="0">
                <a:latin typeface="Arial" charset="0"/>
                <a:ea typeface="Arial" charset="0"/>
                <a:cs typeface="Arial" charset="0"/>
                <a:hlinkClick r:id="rId5" action="ppaction://hlinksldjump"/>
              </a:rPr>
              <a:t>[9]</a:t>
            </a:r>
            <a:endParaRPr lang="en-US" altLang="zh-CN" sz="1600" dirty="0">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They fail to address physical attack vulnerabilities because much of physical attributes are abstracted at software level </a:t>
            </a:r>
            <a:r>
              <a:rPr lang="en-US" altLang="zh-CN" sz="1600" dirty="0">
                <a:latin typeface="Arial" charset="0"/>
                <a:ea typeface="Arial" charset="0"/>
                <a:cs typeface="Arial" charset="0"/>
                <a:hlinkClick r:id="rId5" action="ppaction://hlinksldjump"/>
              </a:rPr>
              <a:t>[10]</a:t>
            </a:r>
            <a:br>
              <a:rPr lang="en-US" altLang="zh-CN" sz="1600" dirty="0">
                <a:latin typeface="Arial" charset="0"/>
                <a:ea typeface="Arial" charset="0"/>
                <a:cs typeface="Arial" charset="0"/>
              </a:rPr>
            </a:br>
            <a:endParaRPr lang="en-US" altLang="zh-CN" sz="1800" dirty="0">
              <a:latin typeface="Arial" charset="0"/>
              <a:ea typeface="Arial" charset="0"/>
              <a:cs typeface="Arial" charset="0"/>
            </a:endParaRPr>
          </a:p>
          <a:p>
            <a:pPr marL="347663" indent="-212725">
              <a:lnSpc>
                <a:spcPct val="120000"/>
              </a:lnSpc>
              <a:spcBef>
                <a:spcPts val="0"/>
              </a:spcBef>
            </a:pPr>
            <a:r>
              <a:rPr lang="en-US" altLang="zh-CN" sz="2000" b="1" u="sng" dirty="0">
                <a:latin typeface="Arial" charset="0"/>
                <a:ea typeface="Arial" charset="0"/>
                <a:cs typeface="Arial" charset="0"/>
              </a:rPr>
              <a:t>Our solution</a:t>
            </a:r>
            <a:r>
              <a:rPr lang="en-US" altLang="zh-CN" sz="2000" b="1" dirty="0">
                <a:latin typeface="Arial" charset="0"/>
                <a:ea typeface="Arial" charset="0"/>
                <a:cs typeface="Arial" charset="0"/>
              </a:rPr>
              <a:t> :</a:t>
            </a:r>
          </a:p>
          <a:p>
            <a:pPr marL="820738"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Adding physical hardening measures to compiler so compiled code is physically-aware of underlying vulnerabilities</a:t>
            </a:r>
            <a:endParaRPr lang="en-US" altLang="zh-CN" sz="2000" dirty="0">
              <a:latin typeface="Arial" charset="0"/>
              <a:ea typeface="Arial" charset="0"/>
              <a:cs typeface="Arial" charset="0"/>
            </a:endParaRPr>
          </a:p>
        </p:txBody>
      </p:sp>
    </p:spTree>
    <p:extLst>
      <p:ext uri="{BB962C8B-B14F-4D97-AF65-F5344CB8AC3E}">
        <p14:creationId xmlns:p14="http://schemas.microsoft.com/office/powerpoint/2010/main" val="1716431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53BB-0E12-5429-C14D-6D9111F44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973BC-F1F1-8116-546D-90AC9E983385}"/>
              </a:ext>
            </a:extLst>
          </p:cNvPr>
          <p:cNvSpPr>
            <a:spLocks noGrp="1"/>
          </p:cNvSpPr>
          <p:nvPr>
            <p:ph type="title"/>
          </p:nvPr>
        </p:nvSpPr>
        <p:spPr>
          <a:xfrm>
            <a:off x="310174" y="244394"/>
            <a:ext cx="9763008" cy="649981"/>
          </a:xfrm>
        </p:spPr>
        <p:txBody>
          <a:bodyPr>
            <a:normAutofit fontScale="90000"/>
          </a:bodyPr>
          <a:lstStyle/>
          <a:p>
            <a:pPr algn="l"/>
            <a:r>
              <a:rPr lang="en-US" sz="3200" dirty="0">
                <a:cs typeface="Arial" panose="020B0604020202020204" pitchFamily="34" charset="0"/>
              </a:rPr>
              <a:t>Proposed Workflow – Physical Hardening at Compilation</a:t>
            </a:r>
          </a:p>
        </p:txBody>
      </p:sp>
      <p:sp>
        <p:nvSpPr>
          <p:cNvPr id="15" name="Content Placeholder 2">
            <a:extLst>
              <a:ext uri="{FF2B5EF4-FFF2-40B4-BE49-F238E27FC236}">
                <a16:creationId xmlns:a16="http://schemas.microsoft.com/office/drawing/2014/main" id="{F1C99DAB-98C0-EE09-3FF1-BFA9EF69F429}"/>
              </a:ext>
            </a:extLst>
          </p:cNvPr>
          <p:cNvSpPr>
            <a:spLocks noGrp="1"/>
          </p:cNvSpPr>
          <p:nvPr>
            <p:ph idx="1"/>
          </p:nvPr>
        </p:nvSpPr>
        <p:spPr>
          <a:xfrm>
            <a:off x="23417" y="1135474"/>
            <a:ext cx="6072583" cy="4908371"/>
          </a:xfrm>
        </p:spPr>
        <p:txBody>
          <a:bodyPr>
            <a:normAutofit lnSpcReduction="10000"/>
          </a:bodyPr>
          <a:lstStyle/>
          <a:p>
            <a:pPr marL="400050" indent="-177800">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Highlights of our proposed workflow</a:t>
            </a:r>
            <a:r>
              <a:rPr lang="en-US" altLang="zh-CN" sz="2000" b="1" dirty="0">
                <a:latin typeface="Arial" charset="0"/>
                <a:ea typeface="Arial" charset="0"/>
                <a:cs typeface="Arial" charset="0"/>
              </a:rPr>
              <a:t> </a:t>
            </a:r>
            <a:endParaRPr lang="en-US" altLang="zh-CN" sz="2000" b="1" u="sng" dirty="0">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u="sng" dirty="0">
                <a:latin typeface="Arial" charset="0"/>
                <a:ea typeface="Arial" charset="0"/>
                <a:cs typeface="Arial" charset="0"/>
              </a:rPr>
              <a:t>Fast and Powerful</a:t>
            </a:r>
            <a:r>
              <a:rPr lang="en-US" altLang="zh-CN" sz="1800" dirty="0">
                <a:latin typeface="Arial" charset="0"/>
                <a:ea typeface="Arial" charset="0"/>
                <a:cs typeface="Arial" charset="0"/>
              </a:rPr>
              <a:t> : </a:t>
            </a:r>
            <a:r>
              <a:rPr lang="en-US" altLang="zh-CN" sz="1800" b="0" dirty="0">
                <a:latin typeface="Arial" charset="0"/>
                <a:ea typeface="Arial" charset="0"/>
                <a:cs typeface="Arial" charset="0"/>
              </a:rPr>
              <a:t>Addressing physical threats during code compilation is </a:t>
            </a:r>
            <a:r>
              <a:rPr lang="en-US" altLang="zh-CN" sz="1800" b="0" i="1" dirty="0">
                <a:latin typeface="Arial" charset="0"/>
                <a:ea typeface="Arial" charset="0"/>
                <a:cs typeface="Arial" charset="0"/>
              </a:rPr>
              <a:t>fast and powerful</a:t>
            </a:r>
            <a:r>
              <a:rPr lang="en-US" altLang="zh-CN" sz="1800" i="1" dirty="0">
                <a:latin typeface="Arial" charset="0"/>
                <a:ea typeface="Arial" charset="0"/>
                <a:cs typeface="Arial" charset="0"/>
              </a:rPr>
              <a:t> </a:t>
            </a:r>
            <a:r>
              <a:rPr lang="en-US" altLang="zh-CN" sz="1800" dirty="0">
                <a:latin typeface="Arial" charset="0"/>
                <a:ea typeface="Arial" charset="0"/>
                <a:cs typeface="Arial" charset="0"/>
              </a:rPr>
              <a:t>because compiler links the hardware and software. </a:t>
            </a:r>
          </a:p>
          <a:p>
            <a:pPr marL="747713" lvl="1" indent="-212725">
              <a:lnSpc>
                <a:spcPct val="120000"/>
              </a:lnSpc>
              <a:spcBef>
                <a:spcPts val="0"/>
              </a:spcBef>
              <a:buFont typeface="Arial" panose="020B0604020202020204" pitchFamily="34" charset="0"/>
              <a:buChar char="•"/>
            </a:pPr>
            <a:r>
              <a:rPr lang="en-US" altLang="zh-CN" sz="1800" u="sng" dirty="0">
                <a:latin typeface="Arial" charset="0"/>
                <a:ea typeface="Arial" charset="0"/>
                <a:cs typeface="Arial" charset="0"/>
              </a:rPr>
              <a:t>Scalable and Cost effective</a:t>
            </a:r>
            <a:r>
              <a:rPr lang="en-US" altLang="zh-CN" sz="1800" dirty="0">
                <a:latin typeface="Arial" charset="0"/>
                <a:ea typeface="Arial" charset="0"/>
                <a:cs typeface="Arial" charset="0"/>
              </a:rPr>
              <a:t> : When physical vulnerabilities are discovered post-silicon stage, their hardening can be added to our framework, saving expensive chip callbacks. </a:t>
            </a:r>
            <a:endParaRPr lang="en-US" altLang="zh-CN" sz="1800" b="0" dirty="0">
              <a:latin typeface="Arial" charset="0"/>
              <a:ea typeface="Arial" charset="0"/>
              <a:cs typeface="Arial" charset="0"/>
            </a:endParaRPr>
          </a:p>
          <a:p>
            <a:pPr marL="534988" lvl="1" indent="0">
              <a:lnSpc>
                <a:spcPct val="120000"/>
              </a:lnSpc>
              <a:spcBef>
                <a:spcPts val="0"/>
              </a:spcBef>
              <a:buNone/>
            </a:pPr>
            <a:endParaRPr lang="en-US" altLang="zh-CN" sz="1800" dirty="0">
              <a:latin typeface="Arial" charset="0"/>
              <a:ea typeface="Arial" charset="0"/>
              <a:cs typeface="Arial" charset="0"/>
            </a:endParaRPr>
          </a:p>
          <a:p>
            <a:pPr marL="400050" indent="-177800">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Objectives</a:t>
            </a:r>
          </a:p>
          <a:p>
            <a:pPr marL="877888" lvl="1" indent="-342900">
              <a:lnSpc>
                <a:spcPct val="120000"/>
              </a:lnSpc>
              <a:spcBef>
                <a:spcPts val="0"/>
              </a:spcBef>
              <a:buFont typeface="+mj-lt"/>
              <a:buAutoNum type="arabicPeriod"/>
            </a:pPr>
            <a:r>
              <a:rPr lang="en-US" altLang="zh-CN" sz="1800" b="0" dirty="0">
                <a:latin typeface="Arial" charset="0"/>
                <a:ea typeface="Arial" charset="0"/>
                <a:cs typeface="Arial" charset="0"/>
              </a:rPr>
              <a:t>Effective physical modeling of Fault Injection Attacks to make the compiler physically-aware</a:t>
            </a:r>
          </a:p>
          <a:p>
            <a:pPr marL="877888" lvl="1" indent="-342900">
              <a:lnSpc>
                <a:spcPct val="120000"/>
              </a:lnSpc>
              <a:spcBef>
                <a:spcPts val="0"/>
              </a:spcBef>
              <a:buFont typeface="+mj-lt"/>
              <a:buAutoNum type="arabicPeriod"/>
            </a:pPr>
            <a:r>
              <a:rPr lang="en-US" sz="1800" b="0" i="0" dirty="0">
                <a:solidFill>
                  <a:srgbClr val="000000"/>
                </a:solidFill>
                <a:effectLst/>
                <a:latin typeface="Arial" panose="020B0604020202020204" pitchFamily="34" charset="0"/>
                <a:cs typeface="Arial" panose="020B0604020202020204" pitchFamily="34" charset="0"/>
              </a:rPr>
              <a:t>To implement and demonstrate </a:t>
            </a:r>
            <a:r>
              <a:rPr lang="en-US" sz="1800" dirty="0">
                <a:solidFill>
                  <a:srgbClr val="000000"/>
                </a:solidFill>
                <a:latin typeface="Arial" panose="020B0604020202020204" pitchFamily="34" charset="0"/>
                <a:cs typeface="Arial" panose="020B0604020202020204" pitchFamily="34" charset="0"/>
              </a:rPr>
              <a:t>P</a:t>
            </a:r>
            <a:r>
              <a:rPr lang="en-US" sz="1800" b="0" i="0" dirty="0">
                <a:solidFill>
                  <a:srgbClr val="000000"/>
                </a:solidFill>
                <a:effectLst/>
                <a:latin typeface="Arial" panose="020B0604020202020204" pitchFamily="34" charset="0"/>
                <a:cs typeface="Arial" panose="020B0604020202020204" pitchFamily="34" charset="0"/>
              </a:rPr>
              <a:t>hysical </a:t>
            </a:r>
            <a:r>
              <a:rPr lang="en-US" sz="1800" dirty="0">
                <a:solidFill>
                  <a:srgbClr val="000000"/>
                </a:solidFill>
                <a:latin typeface="Arial" panose="020B0604020202020204" pitchFamily="34" charset="0"/>
                <a:cs typeface="Arial" panose="020B0604020202020204" pitchFamily="34" charset="0"/>
              </a:rPr>
              <a:t>H</a:t>
            </a:r>
            <a:r>
              <a:rPr lang="en-US" sz="1800" b="0" i="0" dirty="0">
                <a:solidFill>
                  <a:srgbClr val="000000"/>
                </a:solidFill>
                <a:effectLst/>
                <a:latin typeface="Arial" panose="020B0604020202020204" pitchFamily="34" charset="0"/>
                <a:cs typeface="Arial" panose="020B0604020202020204" pitchFamily="34" charset="0"/>
              </a:rPr>
              <a:t>ardening </a:t>
            </a:r>
            <a:r>
              <a:rPr lang="en-US" sz="1800" dirty="0">
                <a:solidFill>
                  <a:srgbClr val="000000"/>
                </a:solidFill>
                <a:latin typeface="Arial" panose="020B0604020202020204" pitchFamily="34" charset="0"/>
                <a:cs typeface="Arial" panose="020B0604020202020204" pitchFamily="34" charset="0"/>
              </a:rPr>
              <a:t>during compilation</a:t>
            </a:r>
            <a:r>
              <a:rPr lang="en-US" sz="1800" b="0" i="0" dirty="0">
                <a:solidFill>
                  <a:srgbClr val="000000"/>
                </a:solidFill>
                <a:effectLst/>
                <a:latin typeface="Arial" panose="020B0604020202020204" pitchFamily="34" charset="0"/>
                <a:cs typeface="Arial" panose="020B0604020202020204" pitchFamily="34" charset="0"/>
              </a:rPr>
              <a:t> against Fault Injection Attacks</a:t>
            </a:r>
            <a:endParaRPr lang="en-US" altLang="zh-CN" sz="1800" dirty="0">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CA16917F-894D-4F82-BDDE-988580945121}"/>
              </a:ext>
            </a:extLst>
          </p:cNvPr>
          <p:cNvSpPr txBox="1"/>
          <p:nvPr/>
        </p:nvSpPr>
        <p:spPr>
          <a:xfrm>
            <a:off x="5576752" y="5782235"/>
            <a:ext cx="6072583"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400" b="1" u="sng" dirty="0">
                <a:latin typeface="Arial" charset="0"/>
                <a:cs typeface="Arial" charset="0"/>
                <a:sym typeface="Gill Sans Light"/>
              </a:rPr>
              <a:t>Software Hardening against Physical Attacks </a:t>
            </a:r>
            <a:br>
              <a:rPr lang="en-US" sz="1400" b="1" u="sng" dirty="0">
                <a:latin typeface="Arial" charset="0"/>
                <a:cs typeface="Arial" charset="0"/>
                <a:sym typeface="Gill Sans Light"/>
              </a:rPr>
            </a:br>
            <a:r>
              <a:rPr lang="en-US" sz="1400" b="1" u="sng" dirty="0">
                <a:latin typeface="Arial" charset="0"/>
                <a:cs typeface="Arial" charset="0"/>
                <a:sym typeface="Gill Sans Light"/>
              </a:rPr>
              <a:t>at Compilation</a:t>
            </a:r>
          </a:p>
        </p:txBody>
      </p:sp>
      <p:grpSp>
        <p:nvGrpSpPr>
          <p:cNvPr id="3" name="Group 2">
            <a:extLst>
              <a:ext uri="{FF2B5EF4-FFF2-40B4-BE49-F238E27FC236}">
                <a16:creationId xmlns:a16="http://schemas.microsoft.com/office/drawing/2014/main" id="{0CCEAB17-7F65-EBC6-5DFD-A3C7D948BF7A}"/>
              </a:ext>
            </a:extLst>
          </p:cNvPr>
          <p:cNvGrpSpPr/>
          <p:nvPr/>
        </p:nvGrpSpPr>
        <p:grpSpPr>
          <a:xfrm>
            <a:off x="6096000" y="814155"/>
            <a:ext cx="5438124" cy="5031836"/>
            <a:chOff x="5762625" y="915811"/>
            <a:chExt cx="5923899" cy="5189965"/>
          </a:xfrm>
        </p:grpSpPr>
        <p:pic>
          <p:nvPicPr>
            <p:cNvPr id="2054" name="Picture 6">
              <a:extLst>
                <a:ext uri="{FF2B5EF4-FFF2-40B4-BE49-F238E27FC236}">
                  <a16:creationId xmlns:a16="http://schemas.microsoft.com/office/drawing/2014/main" id="{9CFD2FC2-6285-F433-6F78-81426E33AF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625" y="915811"/>
              <a:ext cx="5923899" cy="51899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9D2B17F-9017-B243-5586-92E99381A098}"/>
                </a:ext>
              </a:extLst>
            </p:cNvPr>
            <p:cNvCxnSpPr/>
            <p:nvPr/>
          </p:nvCxnSpPr>
          <p:spPr>
            <a:xfrm>
              <a:off x="9188578" y="2878658"/>
              <a:ext cx="1339913" cy="0"/>
            </a:xfrm>
            <a:prstGeom prst="line">
              <a:avLst/>
            </a:prstGeom>
            <a:noFill/>
            <a:ln w="1905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grpSp>
      <p:sp>
        <p:nvSpPr>
          <p:cNvPr id="7" name="TextBox 6">
            <a:extLst>
              <a:ext uri="{FF2B5EF4-FFF2-40B4-BE49-F238E27FC236}">
                <a16:creationId xmlns:a16="http://schemas.microsoft.com/office/drawing/2014/main" id="{3DC3150E-2BA4-2C6D-F8E4-6B8418320EEF}"/>
              </a:ext>
            </a:extLst>
          </p:cNvPr>
          <p:cNvSpPr txBox="1"/>
          <p:nvPr/>
        </p:nvSpPr>
        <p:spPr>
          <a:xfrm>
            <a:off x="10221801" y="1123354"/>
            <a:ext cx="1148070" cy="461665"/>
          </a:xfrm>
          <a:prstGeom prst="rect">
            <a:avLst/>
          </a:prstGeom>
          <a:solidFill>
            <a:schemeClr val="bg1"/>
          </a:solidFill>
        </p:spPr>
        <p:txBody>
          <a:bodyPr wrap="none" rtlCol="0">
            <a:spAutoFit/>
          </a:bodyPr>
          <a:lstStyle/>
          <a:p>
            <a:pPr algn="ctr"/>
            <a:r>
              <a:rPr lang="en-US" sz="1200">
                <a:latin typeface="Arial" panose="020B0604020202020204" pitchFamily="34" charset="0"/>
                <a:cs typeface="Arial" panose="020B0604020202020204" pitchFamily="34" charset="0"/>
              </a:rPr>
              <a:t>Fault-Injection</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Attacks</a:t>
            </a:r>
          </a:p>
        </p:txBody>
      </p:sp>
    </p:spTree>
    <p:extLst>
      <p:ext uri="{BB962C8B-B14F-4D97-AF65-F5344CB8AC3E}">
        <p14:creationId xmlns:p14="http://schemas.microsoft.com/office/powerpoint/2010/main" val="111916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E147D-BF4F-0ABB-7692-8E01DB049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122120-623B-8AB6-8CEC-BC08D186189B}"/>
              </a:ext>
            </a:extLst>
          </p:cNvPr>
          <p:cNvSpPr>
            <a:spLocks noGrp="1"/>
          </p:cNvSpPr>
          <p:nvPr>
            <p:ph type="title"/>
          </p:nvPr>
        </p:nvSpPr>
        <p:spPr>
          <a:xfrm>
            <a:off x="253494" y="187244"/>
            <a:ext cx="9508929" cy="701308"/>
          </a:xfrm>
        </p:spPr>
        <p:txBody>
          <a:bodyPr>
            <a:normAutofit/>
          </a:bodyPr>
          <a:lstStyle/>
          <a:p>
            <a:r>
              <a:rPr lang="en-US" dirty="0"/>
              <a:t>Project Tasks and Timeline</a:t>
            </a:r>
          </a:p>
        </p:txBody>
      </p:sp>
      <p:cxnSp>
        <p:nvCxnSpPr>
          <p:cNvPr id="8" name="Straight Connector 7">
            <a:extLst>
              <a:ext uri="{FF2B5EF4-FFF2-40B4-BE49-F238E27FC236}">
                <a16:creationId xmlns:a16="http://schemas.microsoft.com/office/drawing/2014/main" id="{68FBD63D-6C93-6F78-80DE-02E4FC447466}"/>
              </a:ext>
            </a:extLst>
          </p:cNvPr>
          <p:cNvCxnSpPr/>
          <p:nvPr/>
        </p:nvCxnSpPr>
        <p:spPr>
          <a:xfrm>
            <a:off x="4124325" y="838200"/>
            <a:ext cx="0" cy="595313"/>
          </a:xfrm>
          <a:prstGeom prst="line">
            <a:avLst/>
          </a:prstGeom>
          <a:noFill/>
          <a:ln w="38100" cap="flat">
            <a:solidFill>
              <a:srgbClr val="000000"/>
            </a:solidFill>
            <a:prstDash val="sysDash"/>
            <a:miter lim="400000"/>
          </a:ln>
          <a:effectLst/>
        </p:spPr>
        <p:style>
          <a:lnRef idx="0">
            <a:scrgbClr r="0" g="0" b="0"/>
          </a:lnRef>
          <a:fillRef idx="0">
            <a:scrgbClr r="0" g="0" b="0"/>
          </a:fillRef>
          <a:effectRef idx="0">
            <a:scrgbClr r="0" g="0" b="0"/>
          </a:effectRef>
          <a:fontRef idx="none"/>
        </p:style>
      </p:cxnSp>
      <p:cxnSp>
        <p:nvCxnSpPr>
          <p:cNvPr id="9" name="Straight Connector 8">
            <a:extLst>
              <a:ext uri="{FF2B5EF4-FFF2-40B4-BE49-F238E27FC236}">
                <a16:creationId xmlns:a16="http://schemas.microsoft.com/office/drawing/2014/main" id="{38DE8993-0B3A-CDA5-A2E7-FBDE198F1156}"/>
              </a:ext>
            </a:extLst>
          </p:cNvPr>
          <p:cNvCxnSpPr/>
          <p:nvPr/>
        </p:nvCxnSpPr>
        <p:spPr>
          <a:xfrm>
            <a:off x="8458200" y="838200"/>
            <a:ext cx="0" cy="595313"/>
          </a:xfrm>
          <a:prstGeom prst="line">
            <a:avLst/>
          </a:prstGeom>
          <a:noFill/>
          <a:ln w="38100" cap="flat">
            <a:solidFill>
              <a:srgbClr val="000000"/>
            </a:solidFill>
            <a:prstDash val="sysDash"/>
            <a:miter lim="400000"/>
          </a:ln>
          <a:effectLst/>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280CD004-9674-8C1E-7190-5426578DEBA2}"/>
              </a:ext>
            </a:extLst>
          </p:cNvPr>
          <p:cNvSpPr txBox="1"/>
          <p:nvPr/>
        </p:nvSpPr>
        <p:spPr>
          <a:xfrm>
            <a:off x="775116" y="946059"/>
            <a:ext cx="269916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457200" latinLnBrk="1" hangingPunct="0"/>
            <a:r>
              <a:rPr lang="en-US" b="1" dirty="0">
                <a:solidFill>
                  <a:srgbClr val="000000"/>
                </a:solidFill>
                <a:latin typeface="Helvetica"/>
                <a:cs typeface="Helvetica"/>
                <a:sym typeface="Helvetica"/>
              </a:rPr>
              <a:t>Task 1: Attack Modeling</a:t>
            </a:r>
          </a:p>
        </p:txBody>
      </p:sp>
      <p:sp>
        <p:nvSpPr>
          <p:cNvPr id="11" name="TextBox 10">
            <a:extLst>
              <a:ext uri="{FF2B5EF4-FFF2-40B4-BE49-F238E27FC236}">
                <a16:creationId xmlns:a16="http://schemas.microsoft.com/office/drawing/2014/main" id="{3E97A738-14F3-7655-96F4-2F10AC55BB2F}"/>
              </a:ext>
            </a:extLst>
          </p:cNvPr>
          <p:cNvSpPr txBox="1"/>
          <p:nvPr/>
        </p:nvSpPr>
        <p:spPr>
          <a:xfrm>
            <a:off x="4601126" y="946060"/>
            <a:ext cx="346654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lang="en-US" b="1" dirty="0">
                <a:solidFill>
                  <a:srgbClr val="000000"/>
                </a:solidFill>
                <a:latin typeface="Helvetica"/>
                <a:cs typeface="Helvetica"/>
                <a:sym typeface="Helvetica"/>
              </a:rPr>
              <a:t>Task 2: Compiler Development</a:t>
            </a:r>
          </a:p>
        </p:txBody>
      </p:sp>
      <p:sp>
        <p:nvSpPr>
          <p:cNvPr id="12" name="TextBox 11">
            <a:extLst>
              <a:ext uri="{FF2B5EF4-FFF2-40B4-BE49-F238E27FC236}">
                <a16:creationId xmlns:a16="http://schemas.microsoft.com/office/drawing/2014/main" id="{34FEBC54-ACF7-1C00-32DD-B10371A3E322}"/>
              </a:ext>
            </a:extLst>
          </p:cNvPr>
          <p:cNvSpPr txBox="1"/>
          <p:nvPr/>
        </p:nvSpPr>
        <p:spPr>
          <a:xfrm>
            <a:off x="9161805" y="946059"/>
            <a:ext cx="225507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b="1" i="0" u="none" strike="noStrike" cap="none" spc="0" normalizeH="0" baseline="0" dirty="0">
                <a:ln>
                  <a:noFill/>
                </a:ln>
                <a:solidFill>
                  <a:srgbClr val="000000"/>
                </a:solidFill>
                <a:effectLst/>
                <a:uFillTx/>
                <a:latin typeface="Helvetica"/>
                <a:ea typeface="Helvetica"/>
                <a:cs typeface="Helvetica"/>
                <a:sym typeface="Helvetica"/>
              </a:rPr>
              <a:t>Task 3: Evaluation</a:t>
            </a:r>
          </a:p>
        </p:txBody>
      </p:sp>
      <p:pic>
        <p:nvPicPr>
          <p:cNvPr id="3082" name="Picture 10">
            <a:extLst>
              <a:ext uri="{FF2B5EF4-FFF2-40B4-BE49-F238E27FC236}">
                <a16:creationId xmlns:a16="http://schemas.microsoft.com/office/drawing/2014/main" id="{B16E59CE-5F33-585B-A4E9-03B783D58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426" y="1433513"/>
            <a:ext cx="11169147" cy="3576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Table 17">
            <a:extLst>
              <a:ext uri="{FF2B5EF4-FFF2-40B4-BE49-F238E27FC236}">
                <a16:creationId xmlns:a16="http://schemas.microsoft.com/office/drawing/2014/main" id="{19ED9FA6-4373-10F7-21C5-95BAD916195E}"/>
              </a:ext>
            </a:extLst>
          </p:cNvPr>
          <p:cNvGraphicFramePr>
            <a:graphicFrameLocks noGrp="1"/>
          </p:cNvGraphicFramePr>
          <p:nvPr/>
        </p:nvGraphicFramePr>
        <p:xfrm>
          <a:off x="3474280" y="5010150"/>
          <a:ext cx="4458102" cy="1309952"/>
        </p:xfrm>
        <a:graphic>
          <a:graphicData uri="http://schemas.openxmlformats.org/drawingml/2006/table">
            <a:tbl>
              <a:tblPr firstRow="1" bandRow="1">
                <a:tableStyleId>{5C22544A-7EE6-4342-B048-85BDC9FD1C3A}</a:tableStyleId>
              </a:tblPr>
              <a:tblGrid>
                <a:gridCol w="2868325">
                  <a:extLst>
                    <a:ext uri="{9D8B030D-6E8A-4147-A177-3AD203B41FA5}">
                      <a16:colId xmlns:a16="http://schemas.microsoft.com/office/drawing/2014/main" val="2843337107"/>
                    </a:ext>
                  </a:extLst>
                </a:gridCol>
                <a:gridCol w="395341">
                  <a:extLst>
                    <a:ext uri="{9D8B030D-6E8A-4147-A177-3AD203B41FA5}">
                      <a16:colId xmlns:a16="http://schemas.microsoft.com/office/drawing/2014/main" val="1105138980"/>
                    </a:ext>
                  </a:extLst>
                </a:gridCol>
                <a:gridCol w="386930">
                  <a:extLst>
                    <a:ext uri="{9D8B030D-6E8A-4147-A177-3AD203B41FA5}">
                      <a16:colId xmlns:a16="http://schemas.microsoft.com/office/drawing/2014/main" val="2705088636"/>
                    </a:ext>
                  </a:extLst>
                </a:gridCol>
                <a:gridCol w="420576">
                  <a:extLst>
                    <a:ext uri="{9D8B030D-6E8A-4147-A177-3AD203B41FA5}">
                      <a16:colId xmlns:a16="http://schemas.microsoft.com/office/drawing/2014/main" val="1502225863"/>
                    </a:ext>
                  </a:extLst>
                </a:gridCol>
                <a:gridCol w="386930">
                  <a:extLst>
                    <a:ext uri="{9D8B030D-6E8A-4147-A177-3AD203B41FA5}">
                      <a16:colId xmlns:a16="http://schemas.microsoft.com/office/drawing/2014/main" val="588074817"/>
                    </a:ext>
                  </a:extLst>
                </a:gridCol>
              </a:tblGrid>
              <a:tr h="327488">
                <a:tc>
                  <a:txBody>
                    <a:bodyPr/>
                    <a:lstStyle/>
                    <a:p>
                      <a:pPr algn="l"/>
                      <a:endParaRPr lang="en-US" sz="1300" b="0" dirty="0">
                        <a:solidFill>
                          <a:schemeClr val="tx1"/>
                        </a:solidFill>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l"/>
                      <a:r>
                        <a:rPr lang="en-US" sz="1300" b="0" dirty="0">
                          <a:solidFill>
                            <a:schemeClr val="tx1"/>
                          </a:solidFill>
                          <a:latin typeface="Arial" charset="0"/>
                          <a:cs typeface="Arial" charset="0"/>
                          <a:sym typeface="Gill Sans Light"/>
                        </a:rPr>
                        <a:t>Year 1</a:t>
                      </a:r>
                    </a:p>
                  </a:txBody>
                  <a:tcPr marL="87464" marR="87464" marT="43732" marB="43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l" defTabSz="410751" eaLnBrk="1" fontAlgn="auto" latinLnBrk="0" hangingPunct="1">
                        <a:lnSpc>
                          <a:spcPct val="100000"/>
                        </a:lnSpc>
                        <a:spcBef>
                          <a:spcPts val="0"/>
                        </a:spcBef>
                        <a:spcAft>
                          <a:spcPts val="0"/>
                        </a:spcAft>
                        <a:buClrTx/>
                        <a:buSzTx/>
                        <a:buFontTx/>
                        <a:buNone/>
                        <a:tabLst/>
                        <a:defRPr/>
                      </a:pPr>
                      <a:r>
                        <a:rPr lang="en-US" sz="1300" b="0" dirty="0">
                          <a:solidFill>
                            <a:schemeClr val="tx1"/>
                          </a:solidFill>
                          <a:latin typeface="Arial" charset="0"/>
                          <a:cs typeface="Arial" charset="0"/>
                          <a:sym typeface="Gill Sans Light"/>
                        </a:rPr>
                        <a:t>Year 2</a:t>
                      </a:r>
                    </a:p>
                  </a:txBody>
                  <a:tcPr marL="87464" marR="87464" marT="43732" marB="4373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8756566"/>
                  </a:ext>
                </a:extLst>
              </a:tr>
              <a:tr h="327488">
                <a:tc>
                  <a:txBody>
                    <a:bodyPr/>
                    <a:lstStyle/>
                    <a:p>
                      <a:pPr algn="l"/>
                      <a:r>
                        <a:rPr lang="en-US" sz="1300" b="0" dirty="0">
                          <a:latin typeface="Arial" charset="0"/>
                          <a:cs typeface="Arial" charset="0"/>
                          <a:sym typeface="Gill Sans Light"/>
                        </a:rPr>
                        <a:t>Task 1: Attack Modeling</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4533421"/>
                  </a:ext>
                </a:extLst>
              </a:tr>
              <a:tr h="327488">
                <a:tc>
                  <a:txBody>
                    <a:bodyPr/>
                    <a:lstStyle/>
                    <a:p>
                      <a:pPr marL="0" marR="0" lvl="0" indent="0" algn="l" defTabSz="410751" eaLnBrk="1" fontAlgn="auto" latinLnBrk="0" hangingPunct="1">
                        <a:lnSpc>
                          <a:spcPct val="100000"/>
                        </a:lnSpc>
                        <a:spcBef>
                          <a:spcPts val="0"/>
                        </a:spcBef>
                        <a:spcAft>
                          <a:spcPts val="0"/>
                        </a:spcAft>
                        <a:buClrTx/>
                        <a:buSzTx/>
                        <a:buFontTx/>
                        <a:buNone/>
                        <a:tabLst/>
                        <a:defRPr/>
                      </a:pPr>
                      <a:r>
                        <a:rPr lang="en-US" sz="1300" b="0" dirty="0">
                          <a:latin typeface="Arial" charset="0"/>
                          <a:cs typeface="Arial" charset="0"/>
                          <a:sym typeface="Gill Sans Light"/>
                        </a:rPr>
                        <a:t>Task 2: Compiler Development</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87440681"/>
                  </a:ext>
                </a:extLst>
              </a:tr>
              <a:tr h="327488">
                <a:tc>
                  <a:txBody>
                    <a:bodyPr/>
                    <a:lstStyle/>
                    <a:p>
                      <a:pPr algn="l"/>
                      <a:r>
                        <a:rPr lang="en-US" sz="1300" b="0" dirty="0">
                          <a:latin typeface="Arial" charset="0"/>
                          <a:cs typeface="Arial" charset="0"/>
                          <a:sym typeface="Gill Sans Light"/>
                        </a:rPr>
                        <a:t>Task 3: Evaluation</a:t>
                      </a: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l"/>
                      <a:endParaRPr lang="en-US" sz="1300" b="0" dirty="0">
                        <a:latin typeface="Arial" charset="0"/>
                        <a:cs typeface="Arial" charset="0"/>
                        <a:sym typeface="Gill Sans Light"/>
                      </a:endParaRPr>
                    </a:p>
                  </a:txBody>
                  <a:tcPr marL="80751" marR="80751" marT="40375" marB="40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13323608"/>
                  </a:ext>
                </a:extLst>
              </a:tr>
            </a:tbl>
          </a:graphicData>
        </a:graphic>
      </p:graphicFrame>
    </p:spTree>
    <p:extLst>
      <p:ext uri="{BB962C8B-B14F-4D97-AF65-F5344CB8AC3E}">
        <p14:creationId xmlns:p14="http://schemas.microsoft.com/office/powerpoint/2010/main" val="4055409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2671E-1D9B-E768-023B-20C11485A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03D489-070A-CA8B-5D1E-F54A53E88BD6}"/>
              </a:ext>
            </a:extLst>
          </p:cNvPr>
          <p:cNvSpPr>
            <a:spLocks noGrp="1"/>
          </p:cNvSpPr>
          <p:nvPr>
            <p:ph type="title"/>
          </p:nvPr>
        </p:nvSpPr>
        <p:spPr>
          <a:xfrm>
            <a:off x="327922" y="185109"/>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11E7D607-556A-F8A2-F642-DA1A51F451AA}"/>
              </a:ext>
            </a:extLst>
          </p:cNvPr>
          <p:cNvSpPr>
            <a:spLocks noGrp="1"/>
          </p:cNvSpPr>
          <p:nvPr>
            <p:ph idx="1"/>
          </p:nvPr>
        </p:nvSpPr>
        <p:spPr>
          <a:xfrm>
            <a:off x="211955" y="883486"/>
            <a:ext cx="11790093" cy="5638611"/>
          </a:xfrm>
        </p:spPr>
        <p:txBody>
          <a:bodyPr/>
          <a:lstStyle/>
          <a:p>
            <a:pPr>
              <a:lnSpc>
                <a:spcPct val="150000"/>
              </a:lnSpc>
              <a:spcBef>
                <a:spcPts val="0"/>
              </a:spcBef>
              <a:buFont typeface="Arial" panose="020B0604020202020204" pitchFamily="34" charset="0"/>
              <a:buChar char="•"/>
            </a:pPr>
            <a:r>
              <a:rPr lang="en-US" altLang="zh-CN" dirty="0">
                <a:latin typeface="Arial" charset="0"/>
                <a:ea typeface="Arial" charset="0"/>
                <a:cs typeface="Arial" charset="0"/>
              </a:rPr>
              <a:t>Technical Approach</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Understand the logical impact of FIA/SCA</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Understand the physical behavior of FIA/SCA</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Through RTL/layout-level/post-silicon simulations and experiments, model the FIA/SCA effects under given input parameters</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For FIA, laser/optical fault-injections, clock/voltage glitching, and EM fault-injections have different mechanisms and modeling approaches</a:t>
            </a:r>
          </a:p>
          <a:p>
            <a:pPr lvl="1">
              <a:lnSpc>
                <a:spcPct val="150000"/>
              </a:lnSpc>
              <a:spcBef>
                <a:spcPts val="0"/>
              </a:spcBef>
              <a:buFont typeface="Arial" panose="020B0604020202020204" pitchFamily="34" charset="0"/>
              <a:buChar char="•"/>
            </a:pPr>
            <a:r>
              <a:rPr lang="en-US" altLang="zh-CN" sz="1800" b="0" dirty="0">
                <a:latin typeface="Arial" charset="0"/>
                <a:ea typeface="Arial" charset="0"/>
                <a:cs typeface="Arial" charset="0"/>
              </a:rPr>
              <a:t>Identify the cross-layer effects: how does the physical fault eventually impact the code execution?</a:t>
            </a:r>
          </a:p>
          <a:p>
            <a:pPr>
              <a:lnSpc>
                <a:spcPct val="150000"/>
              </a:lnSpc>
              <a:spcBef>
                <a:spcPts val="0"/>
              </a:spcBef>
              <a:buFont typeface="Arial" panose="020B0604020202020204" pitchFamily="34" charset="0"/>
              <a:buChar char="•"/>
            </a:pPr>
            <a:r>
              <a:rPr lang="en-US" altLang="zh-CN" dirty="0">
                <a:latin typeface="Arial" charset="0"/>
                <a:cs typeface="Arial" charset="0"/>
              </a:rPr>
              <a:t>Deliverables</a:t>
            </a:r>
          </a:p>
          <a:p>
            <a:pPr lvl="1">
              <a:lnSpc>
                <a:spcPct val="150000"/>
              </a:lnSpc>
              <a:spcBef>
                <a:spcPts val="0"/>
              </a:spcBef>
              <a:buFont typeface="Arial" panose="020B0604020202020204" pitchFamily="34" charset="0"/>
              <a:buChar char="•"/>
            </a:pPr>
            <a:r>
              <a:rPr lang="en-US" altLang="zh-CN" b="0" dirty="0">
                <a:latin typeface="Arial" charset="0"/>
                <a:cs typeface="Arial" charset="0"/>
              </a:rPr>
              <a:t>Model equations or look-up tables</a:t>
            </a:r>
          </a:p>
          <a:p>
            <a:pPr lvl="1">
              <a:lnSpc>
                <a:spcPts val="2500"/>
              </a:lnSpc>
              <a:spcBef>
                <a:spcPts val="0"/>
              </a:spcBef>
              <a:buFont typeface="Arial" panose="020B0604020202020204" pitchFamily="34" charset="0"/>
              <a:buChar char="•"/>
            </a:pPr>
            <a:endParaRPr lang="en-US" altLang="zh-CN" sz="1200" dirty="0">
              <a:latin typeface="Arial" charset="0"/>
              <a:cs typeface="Arial" charset="0"/>
            </a:endParaRPr>
          </a:p>
        </p:txBody>
      </p:sp>
    </p:spTree>
    <p:extLst>
      <p:ext uri="{BB962C8B-B14F-4D97-AF65-F5344CB8AC3E}">
        <p14:creationId xmlns:p14="http://schemas.microsoft.com/office/powerpoint/2010/main" val="328588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DD8D51-43C7-4F4E-6398-3D1E4D269A9D}"/>
              </a:ext>
            </a:extLst>
          </p:cNvPr>
          <p:cNvSpPr>
            <a:spLocks noGrp="1"/>
          </p:cNvSpPr>
          <p:nvPr>
            <p:ph type="title"/>
          </p:nvPr>
        </p:nvSpPr>
        <p:spPr>
          <a:xfrm>
            <a:off x="317691" y="171369"/>
            <a:ext cx="9508929" cy="752523"/>
          </a:xfrm>
        </p:spPr>
        <p:txBody>
          <a:bodyPr>
            <a:normAutofit/>
          </a:bodyPr>
          <a:lstStyle/>
          <a:p>
            <a:r>
              <a:rPr lang="en-US" dirty="0"/>
              <a:t>Task 1: FIA/SCA Modeling</a:t>
            </a:r>
          </a:p>
        </p:txBody>
      </p:sp>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211955" y="883486"/>
            <a:ext cx="11790093" cy="5638611"/>
          </a:xfrm>
        </p:spPr>
        <p:txBody>
          <a:bodyPr/>
          <a:lstStyle/>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laser fault-injection modeling from layout info</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Laser effect can be modeled as extra current sources in SPICE simulations, then applied in dynamic IR drop simulations (result: build a connection between </a:t>
            </a:r>
            <a:r>
              <a:rPr lang="en-US" altLang="zh-CN" sz="1600" b="0" u="sng" dirty="0">
                <a:latin typeface="Arial" charset="0"/>
                <a:ea typeface="Arial" charset="0"/>
                <a:cs typeface="Arial" charset="0"/>
              </a:rPr>
              <a:t>laser intensity per cell</a:t>
            </a:r>
            <a:r>
              <a:rPr lang="en-US" altLang="zh-CN" sz="1600" b="0" dirty="0">
                <a:latin typeface="Arial" charset="0"/>
                <a:ea typeface="Arial" charset="0"/>
                <a:cs typeface="Arial" charset="0"/>
              </a:rPr>
              <a:t> and </a:t>
            </a:r>
            <a:r>
              <a:rPr lang="en-US" altLang="zh-CN" sz="1600" b="0" u="sng" dirty="0">
                <a:latin typeface="Arial" charset="0"/>
                <a:ea typeface="Arial" charset="0"/>
                <a:cs typeface="Arial" charset="0"/>
              </a:rPr>
              <a:t>cell’s accurate current demand</a:t>
            </a:r>
            <a:r>
              <a:rPr lang="en-US" altLang="zh-CN" sz="1600" b="0" dirty="0">
                <a:latin typeface="Arial" charset="0"/>
                <a:ea typeface="Arial" charset="0"/>
                <a:cs typeface="Arial" charset="0"/>
              </a:rPr>
              <a:t>)</a:t>
            </a:r>
          </a:p>
          <a:p>
            <a:pPr lvl="1">
              <a:lnSpc>
                <a:spcPts val="2500"/>
              </a:lnSpc>
              <a:spcBef>
                <a:spcPts val="0"/>
              </a:spcBef>
              <a:buFont typeface="Arial" panose="020B0604020202020204" pitchFamily="34" charset="0"/>
              <a:buChar char="•"/>
            </a:pPr>
            <a:r>
              <a:rPr lang="en-US" altLang="zh-CN" sz="1600" b="0" dirty="0">
                <a:latin typeface="Arial" charset="0"/>
                <a:ea typeface="Arial" charset="0"/>
                <a:cs typeface="Arial" charset="0"/>
              </a:rPr>
              <a:t>Cells’ current demand under laser impact will determine </a:t>
            </a:r>
            <a:r>
              <a:rPr lang="en-US" altLang="zh-CN" sz="1600" dirty="0">
                <a:latin typeface="Arial" charset="0"/>
                <a:ea typeface="Arial" charset="0"/>
                <a:cs typeface="Arial" charset="0"/>
              </a:rPr>
              <a:t>whether the fault can be injected</a:t>
            </a:r>
          </a:p>
          <a:p>
            <a:pPr>
              <a:lnSpc>
                <a:spcPts val="2500"/>
              </a:lnSpc>
              <a:spcBef>
                <a:spcPts val="0"/>
              </a:spcBef>
              <a:buFont typeface="Arial" panose="020B0604020202020204" pitchFamily="34" charset="0"/>
              <a:buChar char="•"/>
            </a:pPr>
            <a:r>
              <a:rPr lang="en-US" altLang="zh-CN" sz="2000" dirty="0">
                <a:latin typeface="Arial" charset="0"/>
                <a:ea typeface="Arial" charset="0"/>
                <a:cs typeface="Arial" charset="0"/>
              </a:rPr>
              <a:t>Example: clock/voltage glitch modeling from layout info</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Clock/voltage glitch causes timing violations across the sequential components</a:t>
            </a:r>
          </a:p>
          <a:p>
            <a:pPr lvl="1">
              <a:lnSpc>
                <a:spcPts val="2500"/>
              </a:lnSpc>
              <a:spcBef>
                <a:spcPts val="0"/>
              </a:spcBef>
              <a:buFont typeface="Arial" panose="020B0604020202020204" pitchFamily="34" charset="0"/>
              <a:buChar char="•"/>
            </a:pPr>
            <a:r>
              <a:rPr lang="en-US" altLang="zh-CN" sz="1600" b="0" dirty="0">
                <a:latin typeface="Arial" charset="0"/>
                <a:cs typeface="Arial" charset="0"/>
              </a:rPr>
              <a:t>Can be modeled as delay changes, i.e., converting fault to time</a:t>
            </a:r>
          </a:p>
        </p:txBody>
      </p:sp>
      <p:pic>
        <p:nvPicPr>
          <p:cNvPr id="4" name="Picture 3">
            <a:extLst>
              <a:ext uri="{FF2B5EF4-FFF2-40B4-BE49-F238E27FC236}">
                <a16:creationId xmlns:a16="http://schemas.microsoft.com/office/drawing/2014/main" id="{0A3F9ACE-84F7-A769-38ED-805A068C2B05}"/>
              </a:ext>
            </a:extLst>
          </p:cNvPr>
          <p:cNvPicPr>
            <a:picLocks noChangeAspect="1"/>
          </p:cNvPicPr>
          <p:nvPr/>
        </p:nvPicPr>
        <p:blipFill>
          <a:blip r:embed="rId3"/>
          <a:stretch>
            <a:fillRect/>
          </a:stretch>
        </p:blipFill>
        <p:spPr>
          <a:xfrm>
            <a:off x="139145" y="3681628"/>
            <a:ext cx="2982164" cy="3009955"/>
          </a:xfrm>
          <a:prstGeom prst="rect">
            <a:avLst/>
          </a:prstGeom>
        </p:spPr>
      </p:pic>
      <p:cxnSp>
        <p:nvCxnSpPr>
          <p:cNvPr id="6" name="Straight Arrow Connector 5">
            <a:extLst>
              <a:ext uri="{FF2B5EF4-FFF2-40B4-BE49-F238E27FC236}">
                <a16:creationId xmlns:a16="http://schemas.microsoft.com/office/drawing/2014/main" id="{1130BD90-C8B3-ACFE-AB4D-5A146ECF7DBE}"/>
              </a:ext>
            </a:extLst>
          </p:cNvPr>
          <p:cNvCxnSpPr>
            <a:cxnSpLocks/>
          </p:cNvCxnSpPr>
          <p:nvPr/>
        </p:nvCxnSpPr>
        <p:spPr>
          <a:xfrm flipV="1">
            <a:off x="2332653" y="3697758"/>
            <a:ext cx="788809" cy="54444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1" name="图片 9">
            <a:extLst>
              <a:ext uri="{FF2B5EF4-FFF2-40B4-BE49-F238E27FC236}">
                <a16:creationId xmlns:a16="http://schemas.microsoft.com/office/drawing/2014/main" id="{2548FED0-242B-9B23-938C-E8402257731B}"/>
              </a:ext>
            </a:extLst>
          </p:cNvPr>
          <p:cNvPicPr>
            <a:picLocks noChangeAspect="1"/>
          </p:cNvPicPr>
          <p:nvPr/>
        </p:nvPicPr>
        <p:blipFill>
          <a:blip r:embed="rId4"/>
          <a:stretch>
            <a:fillRect/>
          </a:stretch>
        </p:blipFill>
        <p:spPr>
          <a:xfrm>
            <a:off x="3203465" y="3337980"/>
            <a:ext cx="2419714" cy="475930"/>
          </a:xfrm>
          <a:prstGeom prst="rect">
            <a:avLst/>
          </a:prstGeom>
        </p:spPr>
      </p:pic>
      <p:pic>
        <p:nvPicPr>
          <p:cNvPr id="13" name="Picture 12">
            <a:extLst>
              <a:ext uri="{FF2B5EF4-FFF2-40B4-BE49-F238E27FC236}">
                <a16:creationId xmlns:a16="http://schemas.microsoft.com/office/drawing/2014/main" id="{FEF7B2A2-C5F3-36E0-7DFE-FF417903DF60}"/>
              </a:ext>
            </a:extLst>
          </p:cNvPr>
          <p:cNvPicPr>
            <a:picLocks noChangeAspect="1"/>
          </p:cNvPicPr>
          <p:nvPr/>
        </p:nvPicPr>
        <p:blipFill>
          <a:blip r:embed="rId5"/>
          <a:stretch>
            <a:fillRect/>
          </a:stretch>
        </p:blipFill>
        <p:spPr>
          <a:xfrm>
            <a:off x="6425802" y="3184593"/>
            <a:ext cx="3172835" cy="2115223"/>
          </a:xfrm>
          <a:prstGeom prst="rect">
            <a:avLst/>
          </a:prstGeom>
        </p:spPr>
      </p:pic>
      <p:cxnSp>
        <p:nvCxnSpPr>
          <p:cNvPr id="16" name="Straight Arrow Connector 15">
            <a:extLst>
              <a:ext uri="{FF2B5EF4-FFF2-40B4-BE49-F238E27FC236}">
                <a16:creationId xmlns:a16="http://schemas.microsoft.com/office/drawing/2014/main" id="{0FB504B0-6F16-38E6-B468-9D36A05FDE0A}"/>
              </a:ext>
            </a:extLst>
          </p:cNvPr>
          <p:cNvCxnSpPr>
            <a:cxnSpLocks/>
          </p:cNvCxnSpPr>
          <p:nvPr/>
        </p:nvCxnSpPr>
        <p:spPr>
          <a:xfrm>
            <a:off x="5775627" y="3572386"/>
            <a:ext cx="50840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Rectangle: Rounded Corners 17">
            <a:extLst>
              <a:ext uri="{FF2B5EF4-FFF2-40B4-BE49-F238E27FC236}">
                <a16:creationId xmlns:a16="http://schemas.microsoft.com/office/drawing/2014/main" id="{90958FC1-E7A2-E927-D102-F2CFFCB6BE4A}"/>
              </a:ext>
            </a:extLst>
          </p:cNvPr>
          <p:cNvSpPr/>
          <p:nvPr/>
        </p:nvSpPr>
        <p:spPr>
          <a:xfrm>
            <a:off x="10226351" y="3277269"/>
            <a:ext cx="175369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cxnSp>
        <p:nvCxnSpPr>
          <p:cNvPr id="33" name="Straight Arrow Connector 32">
            <a:extLst>
              <a:ext uri="{FF2B5EF4-FFF2-40B4-BE49-F238E27FC236}">
                <a16:creationId xmlns:a16="http://schemas.microsoft.com/office/drawing/2014/main" id="{D5477884-9669-BDB1-80C7-2002D910BCE0}"/>
              </a:ext>
            </a:extLst>
          </p:cNvPr>
          <p:cNvCxnSpPr>
            <a:cxnSpLocks/>
          </p:cNvCxnSpPr>
          <p:nvPr/>
        </p:nvCxnSpPr>
        <p:spPr>
          <a:xfrm>
            <a:off x="9598637" y="3595712"/>
            <a:ext cx="50840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4" name="Rectangle: Rounded Corners 33">
            <a:extLst>
              <a:ext uri="{FF2B5EF4-FFF2-40B4-BE49-F238E27FC236}">
                <a16:creationId xmlns:a16="http://schemas.microsoft.com/office/drawing/2014/main" id="{0B96EF16-D413-8655-8426-99346A97601F}"/>
              </a:ext>
            </a:extLst>
          </p:cNvPr>
          <p:cNvSpPr/>
          <p:nvPr/>
        </p:nvSpPr>
        <p:spPr>
          <a:xfrm>
            <a:off x="9114021" y="5561632"/>
            <a:ext cx="286602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laser-impacted version</a:t>
            </a:r>
          </a:p>
        </p:txBody>
      </p:sp>
      <p:sp>
        <p:nvSpPr>
          <p:cNvPr id="35" name="Rectangle: Rounded Corners 34">
            <a:extLst>
              <a:ext uri="{FF2B5EF4-FFF2-40B4-BE49-F238E27FC236}">
                <a16:creationId xmlns:a16="http://schemas.microsoft.com/office/drawing/2014/main" id="{5FB5DF9B-6E4E-AAAA-416D-ED6EEB66CAE9}"/>
              </a:ext>
            </a:extLst>
          </p:cNvPr>
          <p:cNvSpPr/>
          <p:nvPr/>
        </p:nvSpPr>
        <p:spPr>
          <a:xfrm>
            <a:off x="6482889" y="5562220"/>
            <a:ext cx="1902106"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dirty="0">
                <a:solidFill>
                  <a:srgbClr val="FFFFFF"/>
                </a:solidFill>
                <a:effectLst>
                  <a:outerShdw blurRad="38100" dist="12700" dir="5400000" rotWithShape="0">
                    <a:srgbClr val="000000">
                      <a:alpha val="50000"/>
                    </a:srgbClr>
                  </a:outerShdw>
                </a:effectLst>
                <a:latin typeface="Gill Sans"/>
                <a:ea typeface="Gill Sans"/>
                <a:cs typeface="Gill Sans"/>
                <a:sym typeface="Gill Sans"/>
              </a:rPr>
              <a:t>Voltage drop simulation on the layout</a:t>
            </a:r>
            <a:endParaRPr kumimoji="0" lang="en-US" sz="14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37" name="Straight Arrow Connector 36">
            <a:extLst>
              <a:ext uri="{FF2B5EF4-FFF2-40B4-BE49-F238E27FC236}">
                <a16:creationId xmlns:a16="http://schemas.microsoft.com/office/drawing/2014/main" id="{2E6C1728-3904-55C4-6A23-017DBC708B9F}"/>
              </a:ext>
            </a:extLst>
          </p:cNvPr>
          <p:cNvCxnSpPr/>
          <p:nvPr/>
        </p:nvCxnSpPr>
        <p:spPr>
          <a:xfrm>
            <a:off x="11103198" y="3969981"/>
            <a:ext cx="0" cy="150708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01C28877-D782-5FEE-D522-5948A0413417}"/>
              </a:ext>
            </a:extLst>
          </p:cNvPr>
          <p:cNvCxnSpPr/>
          <p:nvPr/>
        </p:nvCxnSpPr>
        <p:spPr>
          <a:xfrm flipH="1">
            <a:off x="8453535" y="5856748"/>
            <a:ext cx="569167"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27B0E1A6-4CB9-4E2F-E2A2-3F1659F7BC73}"/>
              </a:ext>
            </a:extLst>
          </p:cNvPr>
          <p:cNvCxnSpPr/>
          <p:nvPr/>
        </p:nvCxnSpPr>
        <p:spPr>
          <a:xfrm flipH="1">
            <a:off x="5831720" y="5856748"/>
            <a:ext cx="569167"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0" name="Group 49">
            <a:extLst>
              <a:ext uri="{FF2B5EF4-FFF2-40B4-BE49-F238E27FC236}">
                <a16:creationId xmlns:a16="http://schemas.microsoft.com/office/drawing/2014/main" id="{696693BD-4908-B0B9-D84A-08CD43C557A9}"/>
              </a:ext>
            </a:extLst>
          </p:cNvPr>
          <p:cNvGrpSpPr/>
          <p:nvPr/>
        </p:nvGrpSpPr>
        <p:grpSpPr>
          <a:xfrm>
            <a:off x="3180964" y="3908049"/>
            <a:ext cx="2840329" cy="2783534"/>
            <a:chOff x="249350" y="934643"/>
            <a:chExt cx="5455747" cy="5346655"/>
          </a:xfrm>
        </p:grpSpPr>
        <p:pic>
          <p:nvPicPr>
            <p:cNvPr id="42" name="Picture 41">
              <a:extLst>
                <a:ext uri="{FF2B5EF4-FFF2-40B4-BE49-F238E27FC236}">
                  <a16:creationId xmlns:a16="http://schemas.microsoft.com/office/drawing/2014/main" id="{4C71155C-D3C5-C5B6-3E8C-E2F53123D04A}"/>
                </a:ext>
              </a:extLst>
            </p:cNvPr>
            <p:cNvPicPr>
              <a:picLocks noChangeAspect="1"/>
            </p:cNvPicPr>
            <p:nvPr/>
          </p:nvPicPr>
          <p:blipFill>
            <a:blip r:embed="rId7"/>
            <a:stretch>
              <a:fillRect/>
            </a:stretch>
          </p:blipFill>
          <p:spPr>
            <a:xfrm>
              <a:off x="249350" y="934643"/>
              <a:ext cx="5017443" cy="5346655"/>
            </a:xfrm>
            <a:prstGeom prst="rect">
              <a:avLst/>
            </a:prstGeom>
          </p:spPr>
        </p:pic>
        <p:grpSp>
          <p:nvGrpSpPr>
            <p:cNvPr id="43" name="Group 42">
              <a:extLst>
                <a:ext uri="{FF2B5EF4-FFF2-40B4-BE49-F238E27FC236}">
                  <a16:creationId xmlns:a16="http://schemas.microsoft.com/office/drawing/2014/main" id="{C09EC02B-6959-D511-B8E6-421A2BBD339E}"/>
                </a:ext>
              </a:extLst>
            </p:cNvPr>
            <p:cNvGrpSpPr/>
            <p:nvPr/>
          </p:nvGrpSpPr>
          <p:grpSpPr>
            <a:xfrm>
              <a:off x="4068878" y="1182194"/>
              <a:ext cx="1636219" cy="1886964"/>
              <a:chOff x="2723923" y="2330450"/>
              <a:chExt cx="2012908" cy="2321379"/>
            </a:xfrm>
          </p:grpSpPr>
          <p:pic>
            <p:nvPicPr>
              <p:cNvPr id="44" name="Picture 43">
                <a:extLst>
                  <a:ext uri="{FF2B5EF4-FFF2-40B4-BE49-F238E27FC236}">
                    <a16:creationId xmlns:a16="http://schemas.microsoft.com/office/drawing/2014/main" id="{B1BC51FC-451C-2EE4-219B-EEC229FF6BD3}"/>
                  </a:ext>
                </a:extLst>
              </p:cNvPr>
              <p:cNvPicPr>
                <a:picLocks noChangeAspect="1"/>
              </p:cNvPicPr>
              <p:nvPr/>
            </p:nvPicPr>
            <p:blipFill>
              <a:blip r:embed="rId8"/>
              <a:stretch>
                <a:fillRect/>
              </a:stretch>
            </p:blipFill>
            <p:spPr>
              <a:xfrm>
                <a:off x="2723923" y="2330450"/>
                <a:ext cx="2012908" cy="2321379"/>
              </a:xfrm>
              <a:prstGeom prst="rect">
                <a:avLst/>
              </a:prstGeom>
            </p:spPr>
          </p:pic>
          <p:sp>
            <p:nvSpPr>
              <p:cNvPr id="45" name="Rectangle 44">
                <a:extLst>
                  <a:ext uri="{FF2B5EF4-FFF2-40B4-BE49-F238E27FC236}">
                    <a16:creationId xmlns:a16="http://schemas.microsoft.com/office/drawing/2014/main" id="{FA5B36AB-CBF8-AD95-CBE0-FD012E062020}"/>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46" name="Rectangle 45">
                <a:extLst>
                  <a:ext uri="{FF2B5EF4-FFF2-40B4-BE49-F238E27FC236}">
                    <a16:creationId xmlns:a16="http://schemas.microsoft.com/office/drawing/2014/main" id="{0A4D7AD4-30F6-9CA7-BD99-C545C7BE8831}"/>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47" name="Oval 46">
              <a:extLst>
                <a:ext uri="{FF2B5EF4-FFF2-40B4-BE49-F238E27FC236}">
                  <a16:creationId xmlns:a16="http://schemas.microsoft.com/office/drawing/2014/main" id="{4FAD73F0-A659-F4A6-4DD8-E14BB3EF4E93}"/>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426DBF4-1EAE-8A87-CAA9-35B605AC787D}"/>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27648BA0-4DC8-8845-D0F8-3741DB06B0D4}"/>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3623959"/>
      </p:ext>
    </p:extLst>
  </p:cSld>
  <p:clrMapOvr>
    <a:masterClrMapping/>
  </p:clrMapOvr>
</p:sld>
</file>

<file path=ppt/theme/theme1.xml><?xml version="1.0" encoding="utf-8"?>
<a:theme xmlns:a="http://schemas.openxmlformats.org/drawingml/2006/main" name="SRC 2023: White with gradient blue logo">
  <a:themeElements>
    <a:clrScheme name="SRC 2022 Bold">
      <a:dk1>
        <a:srgbClr val="0F2E4C"/>
      </a:dk1>
      <a:lt1>
        <a:sysClr val="window" lastClr="FFFFFF"/>
      </a:lt1>
      <a:dk2>
        <a:srgbClr val="205D98"/>
      </a:dk2>
      <a:lt2>
        <a:srgbClr val="E7E6E6"/>
      </a:lt2>
      <a:accent1>
        <a:srgbClr val="205D98"/>
      </a:accent1>
      <a:accent2>
        <a:srgbClr val="720534"/>
      </a:accent2>
      <a:accent3>
        <a:srgbClr val="1D897C"/>
      </a:accent3>
      <a:accent4>
        <a:srgbClr val="EA0200"/>
      </a:accent4>
      <a:accent5>
        <a:srgbClr val="EEBF13"/>
      </a:accent5>
      <a:accent6>
        <a:srgbClr val="AC1C6D"/>
      </a:accent6>
      <a:hlink>
        <a:srgbClr val="0055A3"/>
      </a:hlink>
      <a:folHlink>
        <a:srgbClr val="954F72"/>
      </a:folHlink>
    </a:clrScheme>
    <a:fontScheme name="SRC 2022">
      <a:majorFont>
        <a:latin typeface="Georgia"/>
        <a:ea typeface=""/>
        <a:cs typeface=""/>
      </a:majorFont>
      <a:minorFont>
        <a:latin typeface="Abadi MT St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RC-PPT-Template-2023-White.potx" id="{9185F1A4-FB9B-4ECE-BA4A-BB92E36D448A}" vid="{F375DEFA-4290-42A3-A69C-6CDA5D898D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69536c8-103a-4291-bafd-4a38ff42e471">
      <Terms xmlns="http://schemas.microsoft.com/office/infopath/2007/PartnerControls"/>
    </lcf76f155ced4ddcb4097134ff3c332f>
    <TaxCatchAll xmlns="66aca6d4-cec9-4d38-9d01-4a100434023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1017C509588154CB78A8B104944F872" ma:contentTypeVersion="15" ma:contentTypeDescription="Create a new document." ma:contentTypeScope="" ma:versionID="490472c1d20b69c1c08c75ecf839f344">
  <xsd:schema xmlns:xsd="http://www.w3.org/2001/XMLSchema" xmlns:xs="http://www.w3.org/2001/XMLSchema" xmlns:p="http://schemas.microsoft.com/office/2006/metadata/properties" xmlns:ns2="b69536c8-103a-4291-bafd-4a38ff42e471" xmlns:ns3="66aca6d4-cec9-4d38-9d01-4a100434023a" targetNamespace="http://schemas.microsoft.com/office/2006/metadata/properties" ma:root="true" ma:fieldsID="1d3b8e0754fa3c9da37e3f713c783e6c" ns2:_="" ns3:_="">
    <xsd:import namespace="b69536c8-103a-4291-bafd-4a38ff42e471"/>
    <xsd:import namespace="66aca6d4-cec9-4d38-9d01-4a100434023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9536c8-103a-4291-bafd-4a38ff42e4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370737dd-a360-427a-92f8-dca0c195ee6a"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aca6d4-cec9-4d38-9d01-4a100434023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71c7d7ca-2dfd-4c46-977a-bc4a85ce7865}" ma:internalName="TaxCatchAll" ma:showField="CatchAllData" ma:web="66aca6d4-cec9-4d38-9d01-4a100434023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359893-02B5-451B-AD68-7548557B92EC}">
  <ds:schemaRef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www.w3.org/XML/1998/namespace"/>
    <ds:schemaRef ds:uri="66aca6d4-cec9-4d38-9d01-4a100434023a"/>
    <ds:schemaRef ds:uri="b69536c8-103a-4291-bafd-4a38ff42e471"/>
    <ds:schemaRef ds:uri="http://purl.org/dc/dcmitype/"/>
  </ds:schemaRefs>
</ds:datastoreItem>
</file>

<file path=customXml/itemProps2.xml><?xml version="1.0" encoding="utf-8"?>
<ds:datastoreItem xmlns:ds="http://schemas.openxmlformats.org/officeDocument/2006/customXml" ds:itemID="{EB5CAA4F-88BD-406E-8163-759A7950ED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9536c8-103a-4291-bafd-4a38ff42e471"/>
    <ds:schemaRef ds:uri="66aca6d4-cec9-4d38-9d01-4a10043402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38CD4D-8E05-4E0E-8D3D-121AAEEBB5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SRC-PPT-Template-2023-White</Template>
  <TotalTime>1185</TotalTime>
  <Words>3848</Words>
  <Application>Microsoft Office PowerPoint</Application>
  <PresentationFormat>Widescreen</PresentationFormat>
  <Paragraphs>310</Paragraphs>
  <Slides>24</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ＭＳ Ｐゴシック</vt:lpstr>
      <vt:lpstr>Arial</vt:lpstr>
      <vt:lpstr>Calibri</vt:lpstr>
      <vt:lpstr>Georgia</vt:lpstr>
      <vt:lpstr>Gill Sans</vt:lpstr>
      <vt:lpstr>Gill Sans MT</vt:lpstr>
      <vt:lpstr>Helvetica</vt:lpstr>
      <vt:lpstr>NimbusRomNo9L-Regu</vt:lpstr>
      <vt:lpstr>Tahoma</vt:lpstr>
      <vt:lpstr>SRC 2023: White with gradient blue logo</vt:lpstr>
      <vt:lpstr>Confidentiality</vt:lpstr>
      <vt:lpstr>PowerPoint Presentation</vt:lpstr>
      <vt:lpstr>PowerPoint Presentation</vt:lpstr>
      <vt:lpstr>Motivation</vt:lpstr>
      <vt:lpstr>PowerPoint Presentation</vt:lpstr>
      <vt:lpstr>Proposed Workflow – Physical Hardening at Compilation</vt:lpstr>
      <vt:lpstr>Project Tasks and Timeline</vt:lpstr>
      <vt:lpstr>Task 1: FIA/SCA Modeling</vt:lpstr>
      <vt:lpstr>Task 1: FIA/SCA Modeling</vt:lpstr>
      <vt:lpstr>Task 1: FIA/SCA Modeling</vt:lpstr>
      <vt:lpstr>Task 2 : Compiler Development</vt:lpstr>
      <vt:lpstr>Task 2: Compiler Development</vt:lpstr>
      <vt:lpstr>Task 3: Evaluation</vt:lpstr>
      <vt:lpstr>PowerPoint Presentation</vt:lpstr>
      <vt:lpstr>PowerPoint Presentation</vt:lpstr>
      <vt:lpstr>PowerPoint Presentation</vt:lpstr>
      <vt:lpstr>PowerPoint Presentation</vt:lpstr>
      <vt:lpstr>PowerPoint Presentation</vt:lpstr>
      <vt:lpstr>PowerPoint Presentation</vt:lpstr>
      <vt:lpstr>Summary</vt:lpstr>
      <vt:lpstr>Future Work</vt:lpstr>
      <vt:lpstr>Acknowledgement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Updated SRC Presentation Template &amp; Instructions   Annual Review</dc:title>
  <dc:creator>Holmes, LaTanya / SRC;arunabhobasu@ufl.edu</dc:creator>
  <cp:lastModifiedBy>Basu, Arunabho</cp:lastModifiedBy>
  <cp:revision>2</cp:revision>
  <dcterms:created xsi:type="dcterms:W3CDTF">2024-04-26T18:00:25Z</dcterms:created>
  <dcterms:modified xsi:type="dcterms:W3CDTF">2025-06-24T14:49:34Z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0x01010011017C509588154CB78A8B104944F872</vt:lpwstr>
  </property>
</Properties>
</file>